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84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0" d="100"/>
          <a:sy n="70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21A29-698C-46CA-A2A6-3036D35CCC79}" type="doc">
      <dgm:prSet loTypeId="urn:microsoft.com/office/officeart/2005/8/layout/process1" loCatId="process" qsTypeId="urn:microsoft.com/office/officeart/2005/8/quickstyle/simple5" qsCatId="simple" csTypeId="urn:microsoft.com/office/officeart/2005/8/colors/accent1_3" csCatId="accent1" phldr="1"/>
      <dgm:spPr/>
    </dgm:pt>
    <dgm:pt modelId="{8D5878B8-5321-4ED4-A4C7-233061832A4F}">
      <dgm:prSet phldrT="[Text]"/>
      <dgm:spPr/>
      <dgm:t>
        <a:bodyPr/>
        <a:lstStyle/>
        <a:p>
          <a:r>
            <a:rPr lang="en-US" dirty="0">
              <a:latin typeface="Aptos" panose="020B0004020202020204" pitchFamily="34" charset="0"/>
            </a:rPr>
            <a:t>Postgres has not evolved beyond primitive TCP communication in replication</a:t>
          </a:r>
          <a:endParaRPr lang="en-IN" dirty="0"/>
        </a:p>
      </dgm:t>
    </dgm:pt>
    <dgm:pt modelId="{CBB4C7EF-CDDD-4C14-9044-C27694D2ECCB}" type="parTrans" cxnId="{456868B3-54A3-4C77-8F94-44E2A88028C1}">
      <dgm:prSet/>
      <dgm:spPr/>
      <dgm:t>
        <a:bodyPr/>
        <a:lstStyle/>
        <a:p>
          <a:endParaRPr lang="en-IN"/>
        </a:p>
      </dgm:t>
    </dgm:pt>
    <dgm:pt modelId="{0B34C2E7-A202-4A03-89E9-2430F8858946}" type="sibTrans" cxnId="{456868B3-54A3-4C77-8F94-44E2A88028C1}">
      <dgm:prSet/>
      <dgm:spPr/>
      <dgm:t>
        <a:bodyPr/>
        <a:lstStyle/>
        <a:p>
          <a:endParaRPr lang="en-IN"/>
        </a:p>
      </dgm:t>
    </dgm:pt>
    <dgm:pt modelId="{B1D7D880-D7EB-4CE3-AC58-0FA929A540D9}">
      <dgm:prSet phldrT="[Text]"/>
      <dgm:spPr>
        <a:solidFill>
          <a:schemeClr val="accent1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>
              <a:latin typeface="Aptos" panose="020B0004020202020204" pitchFamily="34" charset="0"/>
            </a:rPr>
            <a:t>Leads to low limits on the number of replicas that can be supported</a:t>
          </a:r>
          <a:endParaRPr lang="en-GB" dirty="0">
            <a:latin typeface="Aptos" panose="020B0004020202020204" pitchFamily="34" charset="0"/>
          </a:endParaRPr>
        </a:p>
        <a:p>
          <a:endParaRPr lang="en-IN" dirty="0"/>
        </a:p>
      </dgm:t>
    </dgm:pt>
    <dgm:pt modelId="{DE313688-274B-4324-9F9B-91ECE78BD40C}" type="parTrans" cxnId="{8251C386-F9A7-4F66-AFAC-E2A4597A095D}">
      <dgm:prSet/>
      <dgm:spPr/>
      <dgm:t>
        <a:bodyPr/>
        <a:lstStyle/>
        <a:p>
          <a:endParaRPr lang="en-IN"/>
        </a:p>
      </dgm:t>
    </dgm:pt>
    <dgm:pt modelId="{BEDAD393-4A71-4473-89B7-31F9EFB66801}" type="sibTrans" cxnId="{8251C386-F9A7-4F66-AFAC-E2A4597A095D}">
      <dgm:prSet/>
      <dgm:spPr/>
      <dgm:t>
        <a:bodyPr/>
        <a:lstStyle/>
        <a:p>
          <a:endParaRPr lang="en-IN"/>
        </a:p>
      </dgm:t>
    </dgm:pt>
    <dgm:pt modelId="{5CBB7779-0546-414E-81A3-270C9ECD7EB2}" type="pres">
      <dgm:prSet presAssocID="{C4F21A29-698C-46CA-A2A6-3036D35CCC79}" presName="Name0" presStyleCnt="0">
        <dgm:presLayoutVars>
          <dgm:dir/>
          <dgm:resizeHandles val="exact"/>
        </dgm:presLayoutVars>
      </dgm:prSet>
      <dgm:spPr/>
    </dgm:pt>
    <dgm:pt modelId="{8084B1D8-EA0C-47A8-BEF6-3EDDE75FC88D}" type="pres">
      <dgm:prSet presAssocID="{8D5878B8-5321-4ED4-A4C7-233061832A4F}" presName="node" presStyleLbl="node1" presStyleIdx="0" presStyleCnt="2">
        <dgm:presLayoutVars>
          <dgm:bulletEnabled val="1"/>
        </dgm:presLayoutVars>
      </dgm:prSet>
      <dgm:spPr/>
    </dgm:pt>
    <dgm:pt modelId="{56BF1B0F-304C-4C2B-B6CE-F03F0EB8B0A2}" type="pres">
      <dgm:prSet presAssocID="{0B34C2E7-A202-4A03-89E9-2430F8858946}" presName="sibTrans" presStyleLbl="sibTrans2D1" presStyleIdx="0" presStyleCnt="1"/>
      <dgm:spPr/>
    </dgm:pt>
    <dgm:pt modelId="{1F9E9006-38F5-452B-B79E-4939C8F38B52}" type="pres">
      <dgm:prSet presAssocID="{0B34C2E7-A202-4A03-89E9-2430F8858946}" presName="connectorText" presStyleLbl="sibTrans2D1" presStyleIdx="0" presStyleCnt="1"/>
      <dgm:spPr/>
    </dgm:pt>
    <dgm:pt modelId="{9826B569-EFBF-437C-9A25-3E78F27B6CDD}" type="pres">
      <dgm:prSet presAssocID="{B1D7D880-D7EB-4CE3-AC58-0FA929A540D9}" presName="node" presStyleLbl="node1" presStyleIdx="1" presStyleCnt="2">
        <dgm:presLayoutVars>
          <dgm:bulletEnabled val="1"/>
        </dgm:presLayoutVars>
      </dgm:prSet>
      <dgm:spPr/>
    </dgm:pt>
  </dgm:ptLst>
  <dgm:cxnLst>
    <dgm:cxn modelId="{8251C386-F9A7-4F66-AFAC-E2A4597A095D}" srcId="{C4F21A29-698C-46CA-A2A6-3036D35CCC79}" destId="{B1D7D880-D7EB-4CE3-AC58-0FA929A540D9}" srcOrd="1" destOrd="0" parTransId="{DE313688-274B-4324-9F9B-91ECE78BD40C}" sibTransId="{BEDAD393-4A71-4473-89B7-31F9EFB66801}"/>
    <dgm:cxn modelId="{0168998B-A29D-4CEE-A621-7596E548A491}" type="presOf" srcId="{C4F21A29-698C-46CA-A2A6-3036D35CCC79}" destId="{5CBB7779-0546-414E-81A3-270C9ECD7EB2}" srcOrd="0" destOrd="0" presId="urn:microsoft.com/office/officeart/2005/8/layout/process1"/>
    <dgm:cxn modelId="{456868B3-54A3-4C77-8F94-44E2A88028C1}" srcId="{C4F21A29-698C-46CA-A2A6-3036D35CCC79}" destId="{8D5878B8-5321-4ED4-A4C7-233061832A4F}" srcOrd="0" destOrd="0" parTransId="{CBB4C7EF-CDDD-4C14-9044-C27694D2ECCB}" sibTransId="{0B34C2E7-A202-4A03-89E9-2430F8858946}"/>
    <dgm:cxn modelId="{17586DE1-B989-45F1-B4E2-F0BE4D0369C7}" type="presOf" srcId="{B1D7D880-D7EB-4CE3-AC58-0FA929A540D9}" destId="{9826B569-EFBF-437C-9A25-3E78F27B6CDD}" srcOrd="0" destOrd="0" presId="urn:microsoft.com/office/officeart/2005/8/layout/process1"/>
    <dgm:cxn modelId="{FC9D15E7-2906-4A0F-8457-33AA0C9CB2EA}" type="presOf" srcId="{0B34C2E7-A202-4A03-89E9-2430F8858946}" destId="{56BF1B0F-304C-4C2B-B6CE-F03F0EB8B0A2}" srcOrd="0" destOrd="0" presId="urn:microsoft.com/office/officeart/2005/8/layout/process1"/>
    <dgm:cxn modelId="{7C6F37F2-30DE-45C0-B864-CCA8F1906535}" type="presOf" srcId="{8D5878B8-5321-4ED4-A4C7-233061832A4F}" destId="{8084B1D8-EA0C-47A8-BEF6-3EDDE75FC88D}" srcOrd="0" destOrd="0" presId="urn:microsoft.com/office/officeart/2005/8/layout/process1"/>
    <dgm:cxn modelId="{1D5D46F4-F57E-4BCC-8CFD-9942F49F20F4}" type="presOf" srcId="{0B34C2E7-A202-4A03-89E9-2430F8858946}" destId="{1F9E9006-38F5-452B-B79E-4939C8F38B52}" srcOrd="1" destOrd="0" presId="urn:microsoft.com/office/officeart/2005/8/layout/process1"/>
    <dgm:cxn modelId="{36C638F7-5998-4ED8-A8BE-DA8679F356A7}" type="presParOf" srcId="{5CBB7779-0546-414E-81A3-270C9ECD7EB2}" destId="{8084B1D8-EA0C-47A8-BEF6-3EDDE75FC88D}" srcOrd="0" destOrd="0" presId="urn:microsoft.com/office/officeart/2005/8/layout/process1"/>
    <dgm:cxn modelId="{EAA775E7-2B49-45A6-B6A5-43FE0A9617A8}" type="presParOf" srcId="{5CBB7779-0546-414E-81A3-270C9ECD7EB2}" destId="{56BF1B0F-304C-4C2B-B6CE-F03F0EB8B0A2}" srcOrd="1" destOrd="0" presId="urn:microsoft.com/office/officeart/2005/8/layout/process1"/>
    <dgm:cxn modelId="{12132CA7-6BEB-47B0-B30E-3A967E1965D2}" type="presParOf" srcId="{56BF1B0F-304C-4C2B-B6CE-F03F0EB8B0A2}" destId="{1F9E9006-38F5-452B-B79E-4939C8F38B52}" srcOrd="0" destOrd="0" presId="urn:microsoft.com/office/officeart/2005/8/layout/process1"/>
    <dgm:cxn modelId="{450E565A-0F75-4605-A03A-50E03F38C33D}" type="presParOf" srcId="{5CBB7779-0546-414E-81A3-270C9ECD7EB2}" destId="{9826B569-EFBF-437C-9A25-3E78F27B6CDD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ECCA72-CFED-4988-A88F-D6BBE61D969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BD3FE2-BD8C-4223-95CF-8A2C1234F9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>
              <a:latin typeface="Aptos" panose="020B0004020202020204" pitchFamily="34" charset="0"/>
            </a:rPr>
            <a:t>Failover Management: </a:t>
          </a:r>
          <a:r>
            <a:rPr lang="en-US" sz="2800" dirty="0">
              <a:latin typeface="Aptos" panose="020B0004020202020204" pitchFamily="34" charset="0"/>
            </a:rPr>
            <a:t>In the event of a failover, the new primary should be able to </a:t>
          </a:r>
          <a:r>
            <a:rPr lang="en-US" sz="2800" b="1" dirty="0">
              <a:latin typeface="Aptos" panose="020B0004020202020204" pitchFamily="34" charset="0"/>
            </a:rPr>
            <a:t>continue with the same multicast group to ensure other replicas </a:t>
          </a:r>
          <a:r>
            <a:rPr lang="en-US" sz="2800" dirty="0">
              <a:latin typeface="Aptos" panose="020B0004020202020204" pitchFamily="34" charset="0"/>
            </a:rPr>
            <a:t>can remain on the same replication stream communication. </a:t>
          </a:r>
        </a:p>
      </dgm:t>
    </dgm:pt>
    <dgm:pt modelId="{0A797919-7953-43C9-BA17-601302700A56}" type="parTrans" cxnId="{E1D15819-7453-4247-A297-E24F22F2F1CB}">
      <dgm:prSet/>
      <dgm:spPr/>
      <dgm:t>
        <a:bodyPr/>
        <a:lstStyle/>
        <a:p>
          <a:endParaRPr lang="en-US" sz="2000"/>
        </a:p>
      </dgm:t>
    </dgm:pt>
    <dgm:pt modelId="{1D48D12B-5ECA-4D4E-8599-9B47CC6CE38C}" type="sibTrans" cxnId="{E1D15819-7453-4247-A297-E24F22F2F1CB}">
      <dgm:prSet/>
      <dgm:spPr/>
      <dgm:t>
        <a:bodyPr/>
        <a:lstStyle/>
        <a:p>
          <a:endParaRPr lang="en-US" sz="2000"/>
        </a:p>
      </dgm:t>
    </dgm:pt>
    <dgm:pt modelId="{8EB503E4-4B8F-4BB2-924B-722A581BD8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1" dirty="0">
              <a:latin typeface="Aptos" panose="020B0004020202020204" pitchFamily="34" charset="0"/>
            </a:rPr>
            <a:t>Re-synchronization: </a:t>
          </a:r>
          <a:r>
            <a:rPr lang="en-US" sz="2800" dirty="0">
              <a:latin typeface="Aptos" panose="020B0004020202020204" pitchFamily="34" charset="0"/>
            </a:rPr>
            <a:t>In the case of replica failure, re-synchronizing them with the primary via multicast might involve a recovery mechanism that allows the </a:t>
          </a:r>
          <a:r>
            <a:rPr lang="en-US" sz="2800" b="1" dirty="0">
              <a:latin typeface="Aptos" panose="020B0004020202020204" pitchFamily="34" charset="0"/>
            </a:rPr>
            <a:t>replica to "catch up" with missing WAL entries </a:t>
          </a:r>
          <a:r>
            <a:rPr lang="en-US" sz="2800" dirty="0">
              <a:latin typeface="Aptos" panose="020B0004020202020204" pitchFamily="34" charset="0"/>
            </a:rPr>
            <a:t>from the primary.</a:t>
          </a:r>
        </a:p>
      </dgm:t>
    </dgm:pt>
    <dgm:pt modelId="{13155B04-5360-49EB-9182-3BF9BD5C6343}" type="parTrans" cxnId="{BFB1EE91-48EF-4CA6-BFAC-8523F2AEED9F}">
      <dgm:prSet/>
      <dgm:spPr/>
      <dgm:t>
        <a:bodyPr/>
        <a:lstStyle/>
        <a:p>
          <a:endParaRPr lang="en-US" sz="2000"/>
        </a:p>
      </dgm:t>
    </dgm:pt>
    <dgm:pt modelId="{881B24B2-3F47-49E5-9B6A-732FE298C496}" type="sibTrans" cxnId="{BFB1EE91-48EF-4CA6-BFAC-8523F2AEED9F}">
      <dgm:prSet/>
      <dgm:spPr/>
      <dgm:t>
        <a:bodyPr/>
        <a:lstStyle/>
        <a:p>
          <a:endParaRPr lang="en-US" sz="2000"/>
        </a:p>
      </dgm:t>
    </dgm:pt>
    <dgm:pt modelId="{6BCD490A-5E33-47D5-B53A-B25EE996B316}" type="pres">
      <dgm:prSet presAssocID="{FCECCA72-CFED-4988-A88F-D6BBE61D9692}" presName="root" presStyleCnt="0">
        <dgm:presLayoutVars>
          <dgm:dir/>
          <dgm:resizeHandles val="exact"/>
        </dgm:presLayoutVars>
      </dgm:prSet>
      <dgm:spPr/>
    </dgm:pt>
    <dgm:pt modelId="{3F1A2691-879F-4758-A251-7A598F2B659B}" type="pres">
      <dgm:prSet presAssocID="{1DBD3FE2-BD8C-4223-95CF-8A2C1234F917}" presName="compNode" presStyleCnt="0"/>
      <dgm:spPr/>
    </dgm:pt>
    <dgm:pt modelId="{B9DE2452-5355-4889-AC5C-F416E88B4597}" type="pres">
      <dgm:prSet presAssocID="{1DBD3FE2-BD8C-4223-95CF-8A2C1234F917}" presName="bgRect" presStyleLbl="bgShp" presStyleIdx="0" presStyleCnt="2"/>
      <dgm:spPr/>
    </dgm:pt>
    <dgm:pt modelId="{65B12FFF-BBB9-4FDC-A625-9036F15B80A3}" type="pres">
      <dgm:prSet presAssocID="{1DBD3FE2-BD8C-4223-95CF-8A2C1234F91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chemeClr val="accent1"/>
          </a:solidFill>
        </a:ln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EF6CCDDA-AD40-4520-AFB6-D4075E7DF4FF}" type="pres">
      <dgm:prSet presAssocID="{1DBD3FE2-BD8C-4223-95CF-8A2C1234F917}" presName="spaceRect" presStyleCnt="0"/>
      <dgm:spPr/>
    </dgm:pt>
    <dgm:pt modelId="{89B1EA63-2FB1-4CF2-BFA3-DD576DF8DBA8}" type="pres">
      <dgm:prSet presAssocID="{1DBD3FE2-BD8C-4223-95CF-8A2C1234F917}" presName="parTx" presStyleLbl="revTx" presStyleIdx="0" presStyleCnt="2">
        <dgm:presLayoutVars>
          <dgm:chMax val="0"/>
          <dgm:chPref val="0"/>
        </dgm:presLayoutVars>
      </dgm:prSet>
      <dgm:spPr/>
    </dgm:pt>
    <dgm:pt modelId="{E967AD5A-1438-4A02-BB08-F01696990607}" type="pres">
      <dgm:prSet presAssocID="{1D48D12B-5ECA-4D4E-8599-9B47CC6CE38C}" presName="sibTrans" presStyleCnt="0"/>
      <dgm:spPr/>
    </dgm:pt>
    <dgm:pt modelId="{3C7F3BB4-1216-4C6A-AFCC-967746C66959}" type="pres">
      <dgm:prSet presAssocID="{8EB503E4-4B8F-4BB2-924B-722A581BD881}" presName="compNode" presStyleCnt="0"/>
      <dgm:spPr/>
    </dgm:pt>
    <dgm:pt modelId="{9DC7791A-3791-44F5-A130-C1315C9C1F20}" type="pres">
      <dgm:prSet presAssocID="{8EB503E4-4B8F-4BB2-924B-722A581BD881}" presName="bgRect" presStyleLbl="bgShp" presStyleIdx="1" presStyleCnt="2"/>
      <dgm:spPr/>
    </dgm:pt>
    <dgm:pt modelId="{596D7AA1-1D04-4158-940A-044221E8612B}" type="pres">
      <dgm:prSet presAssocID="{8EB503E4-4B8F-4BB2-924B-722A581BD8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6308A019-7103-4871-A23D-9D33656B1F73}" type="pres">
      <dgm:prSet presAssocID="{8EB503E4-4B8F-4BB2-924B-722A581BD881}" presName="spaceRect" presStyleCnt="0"/>
      <dgm:spPr/>
    </dgm:pt>
    <dgm:pt modelId="{5AE577E2-5910-4265-95BC-55EB8C4712FA}" type="pres">
      <dgm:prSet presAssocID="{8EB503E4-4B8F-4BB2-924B-722A581BD88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6500A12-AAD0-403E-8075-7F5240A20A30}" type="presOf" srcId="{1DBD3FE2-BD8C-4223-95CF-8A2C1234F917}" destId="{89B1EA63-2FB1-4CF2-BFA3-DD576DF8DBA8}" srcOrd="0" destOrd="0" presId="urn:microsoft.com/office/officeart/2018/2/layout/IconVerticalSolidList"/>
    <dgm:cxn modelId="{E1D15819-7453-4247-A297-E24F22F2F1CB}" srcId="{FCECCA72-CFED-4988-A88F-D6BBE61D9692}" destId="{1DBD3FE2-BD8C-4223-95CF-8A2C1234F917}" srcOrd="0" destOrd="0" parTransId="{0A797919-7953-43C9-BA17-601302700A56}" sibTransId="{1D48D12B-5ECA-4D4E-8599-9B47CC6CE38C}"/>
    <dgm:cxn modelId="{36E52336-2A62-46F9-9179-60452DAF5F7F}" type="presOf" srcId="{FCECCA72-CFED-4988-A88F-D6BBE61D9692}" destId="{6BCD490A-5E33-47D5-B53A-B25EE996B316}" srcOrd="0" destOrd="0" presId="urn:microsoft.com/office/officeart/2018/2/layout/IconVerticalSolidList"/>
    <dgm:cxn modelId="{29882B61-F8FD-45E0-96B9-6D5FC131F23B}" type="presOf" srcId="{8EB503E4-4B8F-4BB2-924B-722A581BD881}" destId="{5AE577E2-5910-4265-95BC-55EB8C4712FA}" srcOrd="0" destOrd="0" presId="urn:microsoft.com/office/officeart/2018/2/layout/IconVerticalSolidList"/>
    <dgm:cxn modelId="{BFB1EE91-48EF-4CA6-BFAC-8523F2AEED9F}" srcId="{FCECCA72-CFED-4988-A88F-D6BBE61D9692}" destId="{8EB503E4-4B8F-4BB2-924B-722A581BD881}" srcOrd="1" destOrd="0" parTransId="{13155B04-5360-49EB-9182-3BF9BD5C6343}" sibTransId="{881B24B2-3F47-49E5-9B6A-732FE298C496}"/>
    <dgm:cxn modelId="{ECA82808-796A-4371-A469-D826A8A7A238}" type="presParOf" srcId="{6BCD490A-5E33-47D5-B53A-B25EE996B316}" destId="{3F1A2691-879F-4758-A251-7A598F2B659B}" srcOrd="0" destOrd="0" presId="urn:microsoft.com/office/officeart/2018/2/layout/IconVerticalSolidList"/>
    <dgm:cxn modelId="{461A9695-EF6E-48B2-AAC4-18DF403C3694}" type="presParOf" srcId="{3F1A2691-879F-4758-A251-7A598F2B659B}" destId="{B9DE2452-5355-4889-AC5C-F416E88B4597}" srcOrd="0" destOrd="0" presId="urn:microsoft.com/office/officeart/2018/2/layout/IconVerticalSolidList"/>
    <dgm:cxn modelId="{E69222B9-337B-48C6-B4A2-F7A954F6399E}" type="presParOf" srcId="{3F1A2691-879F-4758-A251-7A598F2B659B}" destId="{65B12FFF-BBB9-4FDC-A625-9036F15B80A3}" srcOrd="1" destOrd="0" presId="urn:microsoft.com/office/officeart/2018/2/layout/IconVerticalSolidList"/>
    <dgm:cxn modelId="{65B1A4FE-3E8F-4B0D-9C41-40DD141DE919}" type="presParOf" srcId="{3F1A2691-879F-4758-A251-7A598F2B659B}" destId="{EF6CCDDA-AD40-4520-AFB6-D4075E7DF4FF}" srcOrd="2" destOrd="0" presId="urn:microsoft.com/office/officeart/2018/2/layout/IconVerticalSolidList"/>
    <dgm:cxn modelId="{ACF53FFB-2007-4D37-9591-DF9085A9B8CF}" type="presParOf" srcId="{3F1A2691-879F-4758-A251-7A598F2B659B}" destId="{89B1EA63-2FB1-4CF2-BFA3-DD576DF8DBA8}" srcOrd="3" destOrd="0" presId="urn:microsoft.com/office/officeart/2018/2/layout/IconVerticalSolidList"/>
    <dgm:cxn modelId="{900133AF-1D77-4F9E-ABDB-D3E05DD8B4B1}" type="presParOf" srcId="{6BCD490A-5E33-47D5-B53A-B25EE996B316}" destId="{E967AD5A-1438-4A02-BB08-F01696990607}" srcOrd="1" destOrd="0" presId="urn:microsoft.com/office/officeart/2018/2/layout/IconVerticalSolidList"/>
    <dgm:cxn modelId="{C18A823F-829A-4680-BF13-86077953D405}" type="presParOf" srcId="{6BCD490A-5E33-47D5-B53A-B25EE996B316}" destId="{3C7F3BB4-1216-4C6A-AFCC-967746C66959}" srcOrd="2" destOrd="0" presId="urn:microsoft.com/office/officeart/2018/2/layout/IconVerticalSolidList"/>
    <dgm:cxn modelId="{EB4BCEC0-4904-4053-AC82-59A6DF1D0AB3}" type="presParOf" srcId="{3C7F3BB4-1216-4C6A-AFCC-967746C66959}" destId="{9DC7791A-3791-44F5-A130-C1315C9C1F20}" srcOrd="0" destOrd="0" presId="urn:microsoft.com/office/officeart/2018/2/layout/IconVerticalSolidList"/>
    <dgm:cxn modelId="{5DED4A2C-4147-4EC1-B95B-6D756CC37BAA}" type="presParOf" srcId="{3C7F3BB4-1216-4C6A-AFCC-967746C66959}" destId="{596D7AA1-1D04-4158-940A-044221E8612B}" srcOrd="1" destOrd="0" presId="urn:microsoft.com/office/officeart/2018/2/layout/IconVerticalSolidList"/>
    <dgm:cxn modelId="{CE4C246A-F733-4474-9814-4D0047CFFE32}" type="presParOf" srcId="{3C7F3BB4-1216-4C6A-AFCC-967746C66959}" destId="{6308A019-7103-4871-A23D-9D33656B1F73}" srcOrd="2" destOrd="0" presId="urn:microsoft.com/office/officeart/2018/2/layout/IconVerticalSolidList"/>
    <dgm:cxn modelId="{724A2C61-DCB2-442F-8FD9-3FB529EE73C9}" type="presParOf" srcId="{3C7F3BB4-1216-4C6A-AFCC-967746C66959}" destId="{5AE577E2-5910-4265-95BC-55EB8C4712F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D05B80-1732-4FFE-88D3-AA6D2EE405A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7A694B03-2AC3-4F26-977A-BD32BEAF6D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ptos" panose="020B0004020202020204" pitchFamily="34" charset="0"/>
            </a:rPr>
            <a:t>Instead of  1-to-1 TCP connections, the replication is done through multicast with appropriate latency and bandwidth optimizations.</a:t>
          </a:r>
        </a:p>
      </dgm:t>
    </dgm:pt>
    <dgm:pt modelId="{DAFA4661-5D4D-4ED3-8073-1BF662FCC983}" type="parTrans" cxnId="{D4B012F8-926E-4B3B-9426-C6ED3B84F643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168CACC0-7D38-4BD2-805C-2D088035015A}" type="sibTrans" cxnId="{D4B012F8-926E-4B3B-9426-C6ED3B84F643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5341416-219D-4830-9BA9-9146CF2838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Aptos" panose="020B0004020202020204" pitchFamily="34" charset="0"/>
            </a:rPr>
            <a:t>Postgres buffer utilization on primary is optimized.</a:t>
          </a:r>
        </a:p>
      </dgm:t>
    </dgm:pt>
    <dgm:pt modelId="{09F0EE5C-935B-4239-AD0D-7CD72EDEF104}" type="parTrans" cxnId="{5D5714F9-7943-40B6-B148-F3F3E068E31C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2805D611-8FC1-4EE4-BEEC-E84B5F0D2DBD}" type="sibTrans" cxnId="{5D5714F9-7943-40B6-B148-F3F3E068E31C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19E6C05-8A96-417A-BCE2-C05CDAAE932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Aptos" panose="020B0004020202020204" pitchFamily="34" charset="0"/>
            </a:rPr>
            <a:t>Higher number of replicas could be supported.</a:t>
          </a:r>
        </a:p>
      </dgm:t>
    </dgm:pt>
    <dgm:pt modelId="{C343E5F6-F1CB-477B-96C1-70963B061B7C}" type="parTrans" cxnId="{60ECAA71-71EF-4532-B4FD-C2EBB287C54C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7F56D09C-C1AB-4BF8-8F04-9EE0F2CB9066}" type="sibTrans" cxnId="{60ECAA71-71EF-4532-B4FD-C2EBB287C54C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E3CE4AD-BB37-429D-BB70-482A52B7E16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Aptos" panose="020B0004020202020204" pitchFamily="34" charset="0"/>
            </a:rPr>
            <a:t>Seamless transfer of primary to secondary without changes to multicast group.</a:t>
          </a:r>
        </a:p>
      </dgm:t>
    </dgm:pt>
    <dgm:pt modelId="{D81C1C94-9B7C-4D4C-92D7-57F5A48AAC0B}" type="parTrans" cxnId="{1BA1CA78-D2EF-4984-9D88-F4D68571631B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EAAD3E93-FCEC-4DD7-8F55-24844C39BDE4}" type="sibTrans" cxnId="{1BA1CA78-D2EF-4984-9D88-F4D68571631B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392F8B8B-9D58-4C10-85BD-F5D9C64539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>
              <a:latin typeface="Aptos" panose="020B0004020202020204" pitchFamily="34" charset="0"/>
            </a:rPr>
            <a:t>The addition of Designated Local Repairer is used to save packets from falling through the cracks in the multicast tree.  Primary as fallback for DLR.</a:t>
          </a:r>
        </a:p>
      </dgm:t>
    </dgm:pt>
    <dgm:pt modelId="{2CB43236-E4C8-4C99-AE30-0940A465E128}" type="parTrans" cxnId="{E947DA31-B9B9-440E-BA0A-CAA7A71A9706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0ED9DEB9-CC82-43AE-B417-6921AEC96650}" type="sibTrans" cxnId="{E947DA31-B9B9-440E-BA0A-CAA7A71A9706}">
      <dgm:prSet/>
      <dgm:spPr/>
      <dgm:t>
        <a:bodyPr/>
        <a:lstStyle/>
        <a:p>
          <a:endParaRPr lang="en-US" sz="2400">
            <a:latin typeface="Aptos" panose="020B0004020202020204" pitchFamily="34" charset="0"/>
          </a:endParaRPr>
        </a:p>
      </dgm:t>
    </dgm:pt>
    <dgm:pt modelId="{8E955B68-0A9E-4DA1-836F-04201E9753E5}" type="pres">
      <dgm:prSet presAssocID="{72D05B80-1732-4FFE-88D3-AA6D2EE405A7}" presName="root" presStyleCnt="0">
        <dgm:presLayoutVars>
          <dgm:dir/>
          <dgm:resizeHandles val="exact"/>
        </dgm:presLayoutVars>
      </dgm:prSet>
      <dgm:spPr/>
    </dgm:pt>
    <dgm:pt modelId="{621F1678-2DBD-4A07-B84E-1FAA679B063F}" type="pres">
      <dgm:prSet presAssocID="{7A694B03-2AC3-4F26-977A-BD32BEAF6D07}" presName="compNode" presStyleCnt="0"/>
      <dgm:spPr/>
    </dgm:pt>
    <dgm:pt modelId="{13722675-6BBC-4DB1-8BC0-80C92FF9B906}" type="pres">
      <dgm:prSet presAssocID="{7A694B03-2AC3-4F26-977A-BD32BEAF6D07}" presName="bgRect" presStyleLbl="bgShp" presStyleIdx="0" presStyleCnt="5"/>
      <dgm:spPr/>
    </dgm:pt>
    <dgm:pt modelId="{6E02E73C-B5A5-45DF-865F-C86838B0915E}" type="pres">
      <dgm:prSet presAssocID="{7A694B03-2AC3-4F26-977A-BD32BEAF6D0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FC7D8908-93AB-4F2E-A139-01ED1122BB22}" type="pres">
      <dgm:prSet presAssocID="{7A694B03-2AC3-4F26-977A-BD32BEAF6D07}" presName="spaceRect" presStyleCnt="0"/>
      <dgm:spPr/>
    </dgm:pt>
    <dgm:pt modelId="{2DD4F1EB-5E9E-4CCC-8A1D-640DAAAAEE2F}" type="pres">
      <dgm:prSet presAssocID="{7A694B03-2AC3-4F26-977A-BD32BEAF6D07}" presName="parTx" presStyleLbl="revTx" presStyleIdx="0" presStyleCnt="5">
        <dgm:presLayoutVars>
          <dgm:chMax val="0"/>
          <dgm:chPref val="0"/>
        </dgm:presLayoutVars>
      </dgm:prSet>
      <dgm:spPr/>
    </dgm:pt>
    <dgm:pt modelId="{229A36A0-5861-4631-92EB-282D5E61437B}" type="pres">
      <dgm:prSet presAssocID="{168CACC0-7D38-4BD2-805C-2D088035015A}" presName="sibTrans" presStyleCnt="0"/>
      <dgm:spPr/>
    </dgm:pt>
    <dgm:pt modelId="{31B51856-0A6F-4E14-A75E-336E2751B26D}" type="pres">
      <dgm:prSet presAssocID="{05341416-219D-4830-9BA9-9146CF283830}" presName="compNode" presStyleCnt="0"/>
      <dgm:spPr/>
    </dgm:pt>
    <dgm:pt modelId="{07963226-F9AB-4463-A190-331BD4DEB459}" type="pres">
      <dgm:prSet presAssocID="{05341416-219D-4830-9BA9-9146CF283830}" presName="bgRect" presStyleLbl="bgShp" presStyleIdx="1" presStyleCnt="5"/>
      <dgm:spPr/>
    </dgm:pt>
    <dgm:pt modelId="{5C2CEC97-2CAB-4102-B1B7-301D67C09432}" type="pres">
      <dgm:prSet presAssocID="{05341416-219D-4830-9BA9-9146CF28383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2CA2818-CF9D-48E9-8A2B-856D7C3A1555}" type="pres">
      <dgm:prSet presAssocID="{05341416-219D-4830-9BA9-9146CF283830}" presName="spaceRect" presStyleCnt="0"/>
      <dgm:spPr/>
    </dgm:pt>
    <dgm:pt modelId="{9FF71FE1-D960-4C2E-88D1-850276D6E199}" type="pres">
      <dgm:prSet presAssocID="{05341416-219D-4830-9BA9-9146CF283830}" presName="parTx" presStyleLbl="revTx" presStyleIdx="1" presStyleCnt="5">
        <dgm:presLayoutVars>
          <dgm:chMax val="0"/>
          <dgm:chPref val="0"/>
        </dgm:presLayoutVars>
      </dgm:prSet>
      <dgm:spPr/>
    </dgm:pt>
    <dgm:pt modelId="{54372568-E2D8-43E8-BDFA-3A9B302CD1B7}" type="pres">
      <dgm:prSet presAssocID="{2805D611-8FC1-4EE4-BEEC-E84B5F0D2DBD}" presName="sibTrans" presStyleCnt="0"/>
      <dgm:spPr/>
    </dgm:pt>
    <dgm:pt modelId="{C8CF964C-D99B-4B8C-948B-28105CB4616D}" type="pres">
      <dgm:prSet presAssocID="{019E6C05-8A96-417A-BCE2-C05CDAAE932D}" presName="compNode" presStyleCnt="0"/>
      <dgm:spPr/>
    </dgm:pt>
    <dgm:pt modelId="{5D06CD01-9138-4C14-987B-B6A29C6840E0}" type="pres">
      <dgm:prSet presAssocID="{019E6C05-8A96-417A-BCE2-C05CDAAE932D}" presName="bgRect" presStyleLbl="bgShp" presStyleIdx="2" presStyleCnt="5"/>
      <dgm:spPr/>
    </dgm:pt>
    <dgm:pt modelId="{F4401746-F205-4094-88D4-96AD46CF8875}" type="pres">
      <dgm:prSet presAssocID="{019E6C05-8A96-417A-BCE2-C05CDAAE932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g under Magnifying Glass"/>
        </a:ext>
      </dgm:extLst>
    </dgm:pt>
    <dgm:pt modelId="{3A748037-BDF8-4AE5-92D9-7452466FB2A6}" type="pres">
      <dgm:prSet presAssocID="{019E6C05-8A96-417A-BCE2-C05CDAAE932D}" presName="spaceRect" presStyleCnt="0"/>
      <dgm:spPr/>
    </dgm:pt>
    <dgm:pt modelId="{C88100E4-3FBA-4A5D-91C3-2191D18EFF16}" type="pres">
      <dgm:prSet presAssocID="{019E6C05-8A96-417A-BCE2-C05CDAAE932D}" presName="parTx" presStyleLbl="revTx" presStyleIdx="2" presStyleCnt="5">
        <dgm:presLayoutVars>
          <dgm:chMax val="0"/>
          <dgm:chPref val="0"/>
        </dgm:presLayoutVars>
      </dgm:prSet>
      <dgm:spPr/>
    </dgm:pt>
    <dgm:pt modelId="{C96A1429-8469-4E37-9B83-16F32BC78F9B}" type="pres">
      <dgm:prSet presAssocID="{7F56D09C-C1AB-4BF8-8F04-9EE0F2CB9066}" presName="sibTrans" presStyleCnt="0"/>
      <dgm:spPr/>
    </dgm:pt>
    <dgm:pt modelId="{B40E3BA1-BABF-4AC0-894B-E80446B824C7}" type="pres">
      <dgm:prSet presAssocID="{EE3CE4AD-BB37-429D-BB70-482A52B7E161}" presName="compNode" presStyleCnt="0"/>
      <dgm:spPr/>
    </dgm:pt>
    <dgm:pt modelId="{878ADDE9-3035-42B7-88FE-986D9E1271C4}" type="pres">
      <dgm:prSet presAssocID="{EE3CE4AD-BB37-429D-BB70-482A52B7E161}" presName="bgRect" presStyleLbl="bgShp" presStyleIdx="3" presStyleCnt="5"/>
      <dgm:spPr/>
    </dgm:pt>
    <dgm:pt modelId="{E82627C5-AFD5-4F53-99D9-F29D1AFCEE56}" type="pres">
      <dgm:prSet presAssocID="{EE3CE4AD-BB37-429D-BB70-482A52B7E16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am"/>
        </a:ext>
      </dgm:extLst>
    </dgm:pt>
    <dgm:pt modelId="{C0683292-AE1C-4F00-87D5-E76916865F18}" type="pres">
      <dgm:prSet presAssocID="{EE3CE4AD-BB37-429D-BB70-482A52B7E161}" presName="spaceRect" presStyleCnt="0"/>
      <dgm:spPr/>
    </dgm:pt>
    <dgm:pt modelId="{88A084CF-DF78-452F-BAB7-A21AFB9D2893}" type="pres">
      <dgm:prSet presAssocID="{EE3CE4AD-BB37-429D-BB70-482A52B7E161}" presName="parTx" presStyleLbl="revTx" presStyleIdx="3" presStyleCnt="5">
        <dgm:presLayoutVars>
          <dgm:chMax val="0"/>
          <dgm:chPref val="0"/>
        </dgm:presLayoutVars>
      </dgm:prSet>
      <dgm:spPr/>
    </dgm:pt>
    <dgm:pt modelId="{C7086CD4-871C-4035-B561-961C92E77D5F}" type="pres">
      <dgm:prSet presAssocID="{EAAD3E93-FCEC-4DD7-8F55-24844C39BDE4}" presName="sibTrans" presStyleCnt="0"/>
      <dgm:spPr/>
    </dgm:pt>
    <dgm:pt modelId="{6C4187AB-2A69-4DDC-A1B1-F2EC11EAAC83}" type="pres">
      <dgm:prSet presAssocID="{392F8B8B-9D58-4C10-85BD-F5D9C6453959}" presName="compNode" presStyleCnt="0"/>
      <dgm:spPr/>
    </dgm:pt>
    <dgm:pt modelId="{D6F39E39-417B-4970-AF5F-141971FE473D}" type="pres">
      <dgm:prSet presAssocID="{392F8B8B-9D58-4C10-85BD-F5D9C6453959}" presName="bgRect" presStyleLbl="bgShp" presStyleIdx="4" presStyleCnt="5"/>
      <dgm:spPr/>
    </dgm:pt>
    <dgm:pt modelId="{C482A585-3295-4355-8569-91869BDCD43A}" type="pres">
      <dgm:prSet presAssocID="{392F8B8B-9D58-4C10-85BD-F5D9C645395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82E92EB7-7AAF-496F-AD32-3844179AB642}" type="pres">
      <dgm:prSet presAssocID="{392F8B8B-9D58-4C10-85BD-F5D9C6453959}" presName="spaceRect" presStyleCnt="0"/>
      <dgm:spPr/>
    </dgm:pt>
    <dgm:pt modelId="{6798216A-BF06-4625-AE6B-5DB21D221BAE}" type="pres">
      <dgm:prSet presAssocID="{392F8B8B-9D58-4C10-85BD-F5D9C645395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FA28400-78B2-4BBE-8325-909C017414A9}" type="presOf" srcId="{72D05B80-1732-4FFE-88D3-AA6D2EE405A7}" destId="{8E955B68-0A9E-4DA1-836F-04201E9753E5}" srcOrd="0" destOrd="0" presId="urn:microsoft.com/office/officeart/2018/2/layout/IconVerticalSolidList"/>
    <dgm:cxn modelId="{AC2DF130-6211-4C9B-B737-984696F6E21C}" type="presOf" srcId="{EE3CE4AD-BB37-429D-BB70-482A52B7E161}" destId="{88A084CF-DF78-452F-BAB7-A21AFB9D2893}" srcOrd="0" destOrd="0" presId="urn:microsoft.com/office/officeart/2018/2/layout/IconVerticalSolidList"/>
    <dgm:cxn modelId="{E947DA31-B9B9-440E-BA0A-CAA7A71A9706}" srcId="{72D05B80-1732-4FFE-88D3-AA6D2EE405A7}" destId="{392F8B8B-9D58-4C10-85BD-F5D9C6453959}" srcOrd="4" destOrd="0" parTransId="{2CB43236-E4C8-4C99-AE30-0940A465E128}" sibTransId="{0ED9DEB9-CC82-43AE-B417-6921AEC96650}"/>
    <dgm:cxn modelId="{D158BF3A-5254-4951-9C83-8F7A9F5FF332}" type="presOf" srcId="{392F8B8B-9D58-4C10-85BD-F5D9C6453959}" destId="{6798216A-BF06-4625-AE6B-5DB21D221BAE}" srcOrd="0" destOrd="0" presId="urn:microsoft.com/office/officeart/2018/2/layout/IconVerticalSolidList"/>
    <dgm:cxn modelId="{60ECAA71-71EF-4532-B4FD-C2EBB287C54C}" srcId="{72D05B80-1732-4FFE-88D3-AA6D2EE405A7}" destId="{019E6C05-8A96-417A-BCE2-C05CDAAE932D}" srcOrd="2" destOrd="0" parTransId="{C343E5F6-F1CB-477B-96C1-70963B061B7C}" sibTransId="{7F56D09C-C1AB-4BF8-8F04-9EE0F2CB9066}"/>
    <dgm:cxn modelId="{B43AD775-91AB-4E42-8AB0-1DD681D4D799}" type="presOf" srcId="{019E6C05-8A96-417A-BCE2-C05CDAAE932D}" destId="{C88100E4-3FBA-4A5D-91C3-2191D18EFF16}" srcOrd="0" destOrd="0" presId="urn:microsoft.com/office/officeart/2018/2/layout/IconVerticalSolidList"/>
    <dgm:cxn modelId="{1BA1CA78-D2EF-4984-9D88-F4D68571631B}" srcId="{72D05B80-1732-4FFE-88D3-AA6D2EE405A7}" destId="{EE3CE4AD-BB37-429D-BB70-482A52B7E161}" srcOrd="3" destOrd="0" parTransId="{D81C1C94-9B7C-4D4C-92D7-57F5A48AAC0B}" sibTransId="{EAAD3E93-FCEC-4DD7-8F55-24844C39BDE4}"/>
    <dgm:cxn modelId="{5B24C58B-02F4-41BE-8CF0-F6DA62CAFADD}" type="presOf" srcId="{05341416-219D-4830-9BA9-9146CF283830}" destId="{9FF71FE1-D960-4C2E-88D1-850276D6E199}" srcOrd="0" destOrd="0" presId="urn:microsoft.com/office/officeart/2018/2/layout/IconVerticalSolidList"/>
    <dgm:cxn modelId="{CED894BD-0BA8-45BE-9C55-0C0F5F8DDE21}" type="presOf" srcId="{7A694B03-2AC3-4F26-977A-BD32BEAF6D07}" destId="{2DD4F1EB-5E9E-4CCC-8A1D-640DAAAAEE2F}" srcOrd="0" destOrd="0" presId="urn:microsoft.com/office/officeart/2018/2/layout/IconVerticalSolidList"/>
    <dgm:cxn modelId="{D4B012F8-926E-4B3B-9426-C6ED3B84F643}" srcId="{72D05B80-1732-4FFE-88D3-AA6D2EE405A7}" destId="{7A694B03-2AC3-4F26-977A-BD32BEAF6D07}" srcOrd="0" destOrd="0" parTransId="{DAFA4661-5D4D-4ED3-8073-1BF662FCC983}" sibTransId="{168CACC0-7D38-4BD2-805C-2D088035015A}"/>
    <dgm:cxn modelId="{5D5714F9-7943-40B6-B148-F3F3E068E31C}" srcId="{72D05B80-1732-4FFE-88D3-AA6D2EE405A7}" destId="{05341416-219D-4830-9BA9-9146CF283830}" srcOrd="1" destOrd="0" parTransId="{09F0EE5C-935B-4239-AD0D-7CD72EDEF104}" sibTransId="{2805D611-8FC1-4EE4-BEEC-E84B5F0D2DBD}"/>
    <dgm:cxn modelId="{7F17EFDF-CB8C-4372-91F1-E8C39BA24947}" type="presParOf" srcId="{8E955B68-0A9E-4DA1-836F-04201E9753E5}" destId="{621F1678-2DBD-4A07-B84E-1FAA679B063F}" srcOrd="0" destOrd="0" presId="urn:microsoft.com/office/officeart/2018/2/layout/IconVerticalSolidList"/>
    <dgm:cxn modelId="{01EBCD47-D0CE-40D6-B003-9AEE6F6BBA6E}" type="presParOf" srcId="{621F1678-2DBD-4A07-B84E-1FAA679B063F}" destId="{13722675-6BBC-4DB1-8BC0-80C92FF9B906}" srcOrd="0" destOrd="0" presId="urn:microsoft.com/office/officeart/2018/2/layout/IconVerticalSolidList"/>
    <dgm:cxn modelId="{47DB6E99-C1B0-465A-B24D-7BF805EAED14}" type="presParOf" srcId="{621F1678-2DBD-4A07-B84E-1FAA679B063F}" destId="{6E02E73C-B5A5-45DF-865F-C86838B0915E}" srcOrd="1" destOrd="0" presId="urn:microsoft.com/office/officeart/2018/2/layout/IconVerticalSolidList"/>
    <dgm:cxn modelId="{3DED9AAC-70B8-463A-B193-D702B2BEACBA}" type="presParOf" srcId="{621F1678-2DBD-4A07-B84E-1FAA679B063F}" destId="{FC7D8908-93AB-4F2E-A139-01ED1122BB22}" srcOrd="2" destOrd="0" presId="urn:microsoft.com/office/officeart/2018/2/layout/IconVerticalSolidList"/>
    <dgm:cxn modelId="{11DB6F6E-2957-47F2-AC66-2A4DBEC436D5}" type="presParOf" srcId="{621F1678-2DBD-4A07-B84E-1FAA679B063F}" destId="{2DD4F1EB-5E9E-4CCC-8A1D-640DAAAAEE2F}" srcOrd="3" destOrd="0" presId="urn:microsoft.com/office/officeart/2018/2/layout/IconVerticalSolidList"/>
    <dgm:cxn modelId="{104990EB-9BC5-4A4B-9E1B-9598D9BDD8D2}" type="presParOf" srcId="{8E955B68-0A9E-4DA1-836F-04201E9753E5}" destId="{229A36A0-5861-4631-92EB-282D5E61437B}" srcOrd="1" destOrd="0" presId="urn:microsoft.com/office/officeart/2018/2/layout/IconVerticalSolidList"/>
    <dgm:cxn modelId="{2BF79C24-5E44-45CB-BB81-B22CB3563B67}" type="presParOf" srcId="{8E955B68-0A9E-4DA1-836F-04201E9753E5}" destId="{31B51856-0A6F-4E14-A75E-336E2751B26D}" srcOrd="2" destOrd="0" presId="urn:microsoft.com/office/officeart/2018/2/layout/IconVerticalSolidList"/>
    <dgm:cxn modelId="{446CACF9-E54F-4212-92FD-6210DA167575}" type="presParOf" srcId="{31B51856-0A6F-4E14-A75E-336E2751B26D}" destId="{07963226-F9AB-4463-A190-331BD4DEB459}" srcOrd="0" destOrd="0" presId="urn:microsoft.com/office/officeart/2018/2/layout/IconVerticalSolidList"/>
    <dgm:cxn modelId="{3BFB4F2C-2C15-4D53-9310-419FA20D379F}" type="presParOf" srcId="{31B51856-0A6F-4E14-A75E-336E2751B26D}" destId="{5C2CEC97-2CAB-4102-B1B7-301D67C09432}" srcOrd="1" destOrd="0" presId="urn:microsoft.com/office/officeart/2018/2/layout/IconVerticalSolidList"/>
    <dgm:cxn modelId="{AB3B5599-85F9-4585-859D-5E1078CE69AC}" type="presParOf" srcId="{31B51856-0A6F-4E14-A75E-336E2751B26D}" destId="{E2CA2818-CF9D-48E9-8A2B-856D7C3A1555}" srcOrd="2" destOrd="0" presId="urn:microsoft.com/office/officeart/2018/2/layout/IconVerticalSolidList"/>
    <dgm:cxn modelId="{7DC969F9-782E-4EA6-A2C3-E573B3682B37}" type="presParOf" srcId="{31B51856-0A6F-4E14-A75E-336E2751B26D}" destId="{9FF71FE1-D960-4C2E-88D1-850276D6E199}" srcOrd="3" destOrd="0" presId="urn:microsoft.com/office/officeart/2018/2/layout/IconVerticalSolidList"/>
    <dgm:cxn modelId="{10AE8E9D-E266-45FC-A228-89693A73FBDF}" type="presParOf" srcId="{8E955B68-0A9E-4DA1-836F-04201E9753E5}" destId="{54372568-E2D8-43E8-BDFA-3A9B302CD1B7}" srcOrd="3" destOrd="0" presId="urn:microsoft.com/office/officeart/2018/2/layout/IconVerticalSolidList"/>
    <dgm:cxn modelId="{E7318387-79D9-4F85-BA89-0ED704CCB6C4}" type="presParOf" srcId="{8E955B68-0A9E-4DA1-836F-04201E9753E5}" destId="{C8CF964C-D99B-4B8C-948B-28105CB4616D}" srcOrd="4" destOrd="0" presId="urn:microsoft.com/office/officeart/2018/2/layout/IconVerticalSolidList"/>
    <dgm:cxn modelId="{0B2B261B-1213-4D4D-AF8D-A8FAA98051B2}" type="presParOf" srcId="{C8CF964C-D99B-4B8C-948B-28105CB4616D}" destId="{5D06CD01-9138-4C14-987B-B6A29C6840E0}" srcOrd="0" destOrd="0" presId="urn:microsoft.com/office/officeart/2018/2/layout/IconVerticalSolidList"/>
    <dgm:cxn modelId="{9FDC44F6-676A-4750-8C0C-1CF8E5174493}" type="presParOf" srcId="{C8CF964C-D99B-4B8C-948B-28105CB4616D}" destId="{F4401746-F205-4094-88D4-96AD46CF8875}" srcOrd="1" destOrd="0" presId="urn:microsoft.com/office/officeart/2018/2/layout/IconVerticalSolidList"/>
    <dgm:cxn modelId="{8DD09AB2-FC4E-43CE-8C35-AD2B1BAD12D6}" type="presParOf" srcId="{C8CF964C-D99B-4B8C-948B-28105CB4616D}" destId="{3A748037-BDF8-4AE5-92D9-7452466FB2A6}" srcOrd="2" destOrd="0" presId="urn:microsoft.com/office/officeart/2018/2/layout/IconVerticalSolidList"/>
    <dgm:cxn modelId="{0CDE1F6A-19A1-4918-AD30-82CE171DD85B}" type="presParOf" srcId="{C8CF964C-D99B-4B8C-948B-28105CB4616D}" destId="{C88100E4-3FBA-4A5D-91C3-2191D18EFF16}" srcOrd="3" destOrd="0" presId="urn:microsoft.com/office/officeart/2018/2/layout/IconVerticalSolidList"/>
    <dgm:cxn modelId="{F607BA0C-5464-4D30-AF67-4B8C022716AC}" type="presParOf" srcId="{8E955B68-0A9E-4DA1-836F-04201E9753E5}" destId="{C96A1429-8469-4E37-9B83-16F32BC78F9B}" srcOrd="5" destOrd="0" presId="urn:microsoft.com/office/officeart/2018/2/layout/IconVerticalSolidList"/>
    <dgm:cxn modelId="{9EC40539-4D7D-4B87-B4CC-B2B70D8E069E}" type="presParOf" srcId="{8E955B68-0A9E-4DA1-836F-04201E9753E5}" destId="{B40E3BA1-BABF-4AC0-894B-E80446B824C7}" srcOrd="6" destOrd="0" presId="urn:microsoft.com/office/officeart/2018/2/layout/IconVerticalSolidList"/>
    <dgm:cxn modelId="{AF30D63D-B654-46B3-A194-226132CAE98E}" type="presParOf" srcId="{B40E3BA1-BABF-4AC0-894B-E80446B824C7}" destId="{878ADDE9-3035-42B7-88FE-986D9E1271C4}" srcOrd="0" destOrd="0" presId="urn:microsoft.com/office/officeart/2018/2/layout/IconVerticalSolidList"/>
    <dgm:cxn modelId="{A959DE4C-8040-4257-9C44-C4B435D677E4}" type="presParOf" srcId="{B40E3BA1-BABF-4AC0-894B-E80446B824C7}" destId="{E82627C5-AFD5-4F53-99D9-F29D1AFCEE56}" srcOrd="1" destOrd="0" presId="urn:microsoft.com/office/officeart/2018/2/layout/IconVerticalSolidList"/>
    <dgm:cxn modelId="{AF6FDD8A-21E6-43F9-BBC3-C18C716D7B90}" type="presParOf" srcId="{B40E3BA1-BABF-4AC0-894B-E80446B824C7}" destId="{C0683292-AE1C-4F00-87D5-E76916865F18}" srcOrd="2" destOrd="0" presId="urn:microsoft.com/office/officeart/2018/2/layout/IconVerticalSolidList"/>
    <dgm:cxn modelId="{18214BAD-7CC6-407E-BABA-D981261F97EF}" type="presParOf" srcId="{B40E3BA1-BABF-4AC0-894B-E80446B824C7}" destId="{88A084CF-DF78-452F-BAB7-A21AFB9D2893}" srcOrd="3" destOrd="0" presId="urn:microsoft.com/office/officeart/2018/2/layout/IconVerticalSolidList"/>
    <dgm:cxn modelId="{DE401F59-A7F4-4778-8425-EE6C97DAE2C4}" type="presParOf" srcId="{8E955B68-0A9E-4DA1-836F-04201E9753E5}" destId="{C7086CD4-871C-4035-B561-961C92E77D5F}" srcOrd="7" destOrd="0" presId="urn:microsoft.com/office/officeart/2018/2/layout/IconVerticalSolidList"/>
    <dgm:cxn modelId="{69CBB8F3-66A6-45F3-A82B-6D9A3F9BF69D}" type="presParOf" srcId="{8E955B68-0A9E-4DA1-836F-04201E9753E5}" destId="{6C4187AB-2A69-4DDC-A1B1-F2EC11EAAC83}" srcOrd="8" destOrd="0" presId="urn:microsoft.com/office/officeart/2018/2/layout/IconVerticalSolidList"/>
    <dgm:cxn modelId="{8904B712-20C4-4FF0-AF6E-33F2AD68F8FB}" type="presParOf" srcId="{6C4187AB-2A69-4DDC-A1B1-F2EC11EAAC83}" destId="{D6F39E39-417B-4970-AF5F-141971FE473D}" srcOrd="0" destOrd="0" presId="urn:microsoft.com/office/officeart/2018/2/layout/IconVerticalSolidList"/>
    <dgm:cxn modelId="{1952C513-490B-44C3-B058-DDEF10F41FC0}" type="presParOf" srcId="{6C4187AB-2A69-4DDC-A1B1-F2EC11EAAC83}" destId="{C482A585-3295-4355-8569-91869BDCD43A}" srcOrd="1" destOrd="0" presId="urn:microsoft.com/office/officeart/2018/2/layout/IconVerticalSolidList"/>
    <dgm:cxn modelId="{6E09E03C-EB04-4B46-9E94-FF351DAD0A90}" type="presParOf" srcId="{6C4187AB-2A69-4DDC-A1B1-F2EC11EAAC83}" destId="{82E92EB7-7AAF-496F-AD32-3844179AB642}" srcOrd="2" destOrd="0" presId="urn:microsoft.com/office/officeart/2018/2/layout/IconVerticalSolidList"/>
    <dgm:cxn modelId="{5BB6769D-B91F-4F46-B4A0-2A54C466FF73}" type="presParOf" srcId="{6C4187AB-2A69-4DDC-A1B1-F2EC11EAAC83}" destId="{6798216A-BF06-4625-AE6B-5DB21D221B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4B1D8-EA0C-47A8-BEF6-3EDDE75FC88D}">
      <dsp:nvSpPr>
        <dsp:cNvPr id="0" name=""/>
        <dsp:cNvSpPr/>
      </dsp:nvSpPr>
      <dsp:spPr>
        <a:xfrm>
          <a:off x="1905" y="1258259"/>
          <a:ext cx="4062412" cy="24374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" panose="020B0004020202020204" pitchFamily="34" charset="0"/>
            </a:rPr>
            <a:t>Postgres has not evolved beyond primitive TCP communication in replication</a:t>
          </a:r>
          <a:endParaRPr lang="en-IN" sz="2900" kern="1200" dirty="0"/>
        </a:p>
      </dsp:txBody>
      <dsp:txXfrm>
        <a:off x="73295" y="1329649"/>
        <a:ext cx="3919632" cy="2294667"/>
      </dsp:txXfrm>
    </dsp:sp>
    <dsp:sp modelId="{56BF1B0F-304C-4C2B-B6CE-F03F0EB8B0A2}">
      <dsp:nvSpPr>
        <dsp:cNvPr id="0" name=""/>
        <dsp:cNvSpPr/>
      </dsp:nvSpPr>
      <dsp:spPr>
        <a:xfrm>
          <a:off x="4470558" y="1973243"/>
          <a:ext cx="861231" cy="100747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4470558" y="2174739"/>
        <a:ext cx="602862" cy="604486"/>
      </dsp:txXfrm>
    </dsp:sp>
    <dsp:sp modelId="{9826B569-EFBF-437C-9A25-3E78F27B6CDD}">
      <dsp:nvSpPr>
        <dsp:cNvPr id="0" name=""/>
        <dsp:cNvSpPr/>
      </dsp:nvSpPr>
      <dsp:spPr>
        <a:xfrm>
          <a:off x="5689282" y="1258259"/>
          <a:ext cx="4062412" cy="243744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solidFill>
            <a:schemeClr val="bg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Aptos" panose="020B0004020202020204" pitchFamily="34" charset="0"/>
            </a:rPr>
            <a:t>Leads to low limits on the number of replicas that can be supported</a:t>
          </a:r>
          <a:endParaRPr lang="en-GB" sz="2900" kern="1200" dirty="0">
            <a:latin typeface="Aptos" panose="020B0004020202020204" pitchFamily="34" charset="0"/>
          </a:endParaRP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900" kern="1200" dirty="0"/>
        </a:p>
      </dsp:txBody>
      <dsp:txXfrm>
        <a:off x="5760672" y="1329649"/>
        <a:ext cx="3919632" cy="2294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E2452-5355-4889-AC5C-F416E88B4597}">
      <dsp:nvSpPr>
        <dsp:cNvPr id="0" name=""/>
        <dsp:cNvSpPr/>
      </dsp:nvSpPr>
      <dsp:spPr>
        <a:xfrm>
          <a:off x="0" y="61615"/>
          <a:ext cx="12910636" cy="221814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12FFF-BBB9-4FDC-A625-9036F15B80A3}">
      <dsp:nvSpPr>
        <dsp:cNvPr id="0" name=""/>
        <dsp:cNvSpPr/>
      </dsp:nvSpPr>
      <dsp:spPr>
        <a:xfrm>
          <a:off x="670988" y="560697"/>
          <a:ext cx="1219978" cy="12199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1EA63-2FB1-4CF2-BFA3-DD576DF8DBA8}">
      <dsp:nvSpPr>
        <dsp:cNvPr id="0" name=""/>
        <dsp:cNvSpPr/>
      </dsp:nvSpPr>
      <dsp:spPr>
        <a:xfrm>
          <a:off x="2561955" y="61615"/>
          <a:ext cx="10348680" cy="22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753" tIns="234753" rIns="234753" bIns="23475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ptos" panose="020B0004020202020204" pitchFamily="34" charset="0"/>
            </a:rPr>
            <a:t>Failover Management: </a:t>
          </a:r>
          <a:r>
            <a:rPr lang="en-US" sz="2800" kern="1200" dirty="0">
              <a:latin typeface="Aptos" panose="020B0004020202020204" pitchFamily="34" charset="0"/>
            </a:rPr>
            <a:t>In the event of a failover, the new primary should be able to </a:t>
          </a:r>
          <a:r>
            <a:rPr lang="en-US" sz="2800" b="1" kern="1200" dirty="0">
              <a:latin typeface="Aptos" panose="020B0004020202020204" pitchFamily="34" charset="0"/>
            </a:rPr>
            <a:t>continue with the same multicast group to ensure other replicas </a:t>
          </a:r>
          <a:r>
            <a:rPr lang="en-US" sz="2800" kern="1200" dirty="0">
              <a:latin typeface="Aptos" panose="020B0004020202020204" pitchFamily="34" charset="0"/>
            </a:rPr>
            <a:t>can remain on the same replication stream communication. </a:t>
          </a:r>
        </a:p>
      </dsp:txBody>
      <dsp:txXfrm>
        <a:off x="2561955" y="61615"/>
        <a:ext cx="10348680" cy="2218143"/>
      </dsp:txXfrm>
    </dsp:sp>
    <dsp:sp modelId="{9DC7791A-3791-44F5-A130-C1315C9C1F20}">
      <dsp:nvSpPr>
        <dsp:cNvPr id="0" name=""/>
        <dsp:cNvSpPr/>
      </dsp:nvSpPr>
      <dsp:spPr>
        <a:xfrm>
          <a:off x="0" y="2649448"/>
          <a:ext cx="12910636" cy="221814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D7AA1-1D04-4158-940A-044221E8612B}">
      <dsp:nvSpPr>
        <dsp:cNvPr id="0" name=""/>
        <dsp:cNvSpPr/>
      </dsp:nvSpPr>
      <dsp:spPr>
        <a:xfrm>
          <a:off x="670988" y="3148530"/>
          <a:ext cx="1219978" cy="12199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E577E2-5910-4265-95BC-55EB8C4712FA}">
      <dsp:nvSpPr>
        <dsp:cNvPr id="0" name=""/>
        <dsp:cNvSpPr/>
      </dsp:nvSpPr>
      <dsp:spPr>
        <a:xfrm>
          <a:off x="2561955" y="2649448"/>
          <a:ext cx="10348680" cy="22181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753" tIns="234753" rIns="234753" bIns="234753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ptos" panose="020B0004020202020204" pitchFamily="34" charset="0"/>
            </a:rPr>
            <a:t>Re-synchronization: </a:t>
          </a:r>
          <a:r>
            <a:rPr lang="en-US" sz="2800" kern="1200" dirty="0">
              <a:latin typeface="Aptos" panose="020B0004020202020204" pitchFamily="34" charset="0"/>
            </a:rPr>
            <a:t>In the case of replica failure, re-synchronizing them with the primary via multicast might involve a recovery mechanism that allows the </a:t>
          </a:r>
          <a:r>
            <a:rPr lang="en-US" sz="2800" b="1" kern="1200" dirty="0">
              <a:latin typeface="Aptos" panose="020B0004020202020204" pitchFamily="34" charset="0"/>
            </a:rPr>
            <a:t>replica to "catch up" with missing WAL entries </a:t>
          </a:r>
          <a:r>
            <a:rPr lang="en-US" sz="2800" kern="1200" dirty="0">
              <a:latin typeface="Aptos" panose="020B0004020202020204" pitchFamily="34" charset="0"/>
            </a:rPr>
            <a:t>from the primary.</a:t>
          </a:r>
        </a:p>
      </dsp:txBody>
      <dsp:txXfrm>
        <a:off x="2561955" y="2649448"/>
        <a:ext cx="10348680" cy="22181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22675-6BBC-4DB1-8BC0-80C92FF9B906}">
      <dsp:nvSpPr>
        <dsp:cNvPr id="0" name=""/>
        <dsp:cNvSpPr/>
      </dsp:nvSpPr>
      <dsp:spPr>
        <a:xfrm>
          <a:off x="0" y="7061"/>
          <a:ext cx="12910635" cy="897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2E73C-B5A5-45DF-865F-C86838B0915E}">
      <dsp:nvSpPr>
        <dsp:cNvPr id="0" name=""/>
        <dsp:cNvSpPr/>
      </dsp:nvSpPr>
      <dsp:spPr>
        <a:xfrm>
          <a:off x="271415" y="208941"/>
          <a:ext cx="493965" cy="4934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4F1EB-5E9E-4CCC-8A1D-640DAAAAEE2F}">
      <dsp:nvSpPr>
        <dsp:cNvPr id="0" name=""/>
        <dsp:cNvSpPr/>
      </dsp:nvSpPr>
      <dsp:spPr>
        <a:xfrm>
          <a:off x="1036797" y="7061"/>
          <a:ext cx="11857869" cy="92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26" tIns="97926" rIns="97926" bIns="97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ptos" panose="020B0004020202020204" pitchFamily="34" charset="0"/>
            </a:rPr>
            <a:t>Instead of  1-to-1 TCP connections, the replication is done through multicast with appropriate latency and bandwidth optimizations.</a:t>
          </a:r>
        </a:p>
      </dsp:txBody>
      <dsp:txXfrm>
        <a:off x="1036797" y="7061"/>
        <a:ext cx="11857869" cy="925281"/>
      </dsp:txXfrm>
    </dsp:sp>
    <dsp:sp modelId="{07963226-F9AB-4463-A190-331BD4DEB459}">
      <dsp:nvSpPr>
        <dsp:cNvPr id="0" name=""/>
        <dsp:cNvSpPr/>
      </dsp:nvSpPr>
      <dsp:spPr>
        <a:xfrm>
          <a:off x="0" y="1163663"/>
          <a:ext cx="12910635" cy="897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CEC97-2CAB-4102-B1B7-301D67C09432}">
      <dsp:nvSpPr>
        <dsp:cNvPr id="0" name=""/>
        <dsp:cNvSpPr/>
      </dsp:nvSpPr>
      <dsp:spPr>
        <a:xfrm>
          <a:off x="271415" y="1365543"/>
          <a:ext cx="493965" cy="4934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F71FE1-D960-4C2E-88D1-850276D6E199}">
      <dsp:nvSpPr>
        <dsp:cNvPr id="0" name=""/>
        <dsp:cNvSpPr/>
      </dsp:nvSpPr>
      <dsp:spPr>
        <a:xfrm>
          <a:off x="1036797" y="1163663"/>
          <a:ext cx="11857869" cy="92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26" tIns="97926" rIns="97926" bIns="97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" panose="020B0004020202020204" pitchFamily="34" charset="0"/>
            </a:rPr>
            <a:t>Postgres buffer utilization on primary is optimized.</a:t>
          </a:r>
        </a:p>
      </dsp:txBody>
      <dsp:txXfrm>
        <a:off x="1036797" y="1163663"/>
        <a:ext cx="11857869" cy="925281"/>
      </dsp:txXfrm>
    </dsp:sp>
    <dsp:sp modelId="{5D06CD01-9138-4C14-987B-B6A29C6840E0}">
      <dsp:nvSpPr>
        <dsp:cNvPr id="0" name=""/>
        <dsp:cNvSpPr/>
      </dsp:nvSpPr>
      <dsp:spPr>
        <a:xfrm>
          <a:off x="0" y="2320266"/>
          <a:ext cx="12910635" cy="897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01746-F205-4094-88D4-96AD46CF8875}">
      <dsp:nvSpPr>
        <dsp:cNvPr id="0" name=""/>
        <dsp:cNvSpPr/>
      </dsp:nvSpPr>
      <dsp:spPr>
        <a:xfrm>
          <a:off x="271415" y="2522145"/>
          <a:ext cx="493965" cy="4934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100E4-3FBA-4A5D-91C3-2191D18EFF16}">
      <dsp:nvSpPr>
        <dsp:cNvPr id="0" name=""/>
        <dsp:cNvSpPr/>
      </dsp:nvSpPr>
      <dsp:spPr>
        <a:xfrm>
          <a:off x="1036797" y="2320266"/>
          <a:ext cx="11857869" cy="92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26" tIns="97926" rIns="97926" bIns="97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" panose="020B0004020202020204" pitchFamily="34" charset="0"/>
            </a:rPr>
            <a:t>Higher number of replicas could be supported.</a:t>
          </a:r>
        </a:p>
      </dsp:txBody>
      <dsp:txXfrm>
        <a:off x="1036797" y="2320266"/>
        <a:ext cx="11857869" cy="925281"/>
      </dsp:txXfrm>
    </dsp:sp>
    <dsp:sp modelId="{878ADDE9-3035-42B7-88FE-986D9E1271C4}">
      <dsp:nvSpPr>
        <dsp:cNvPr id="0" name=""/>
        <dsp:cNvSpPr/>
      </dsp:nvSpPr>
      <dsp:spPr>
        <a:xfrm>
          <a:off x="0" y="3476868"/>
          <a:ext cx="12910635" cy="897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627C5-AFD5-4F53-99D9-F29D1AFCEE56}">
      <dsp:nvSpPr>
        <dsp:cNvPr id="0" name=""/>
        <dsp:cNvSpPr/>
      </dsp:nvSpPr>
      <dsp:spPr>
        <a:xfrm>
          <a:off x="271415" y="3678747"/>
          <a:ext cx="493965" cy="49348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084CF-DF78-452F-BAB7-A21AFB9D2893}">
      <dsp:nvSpPr>
        <dsp:cNvPr id="0" name=""/>
        <dsp:cNvSpPr/>
      </dsp:nvSpPr>
      <dsp:spPr>
        <a:xfrm>
          <a:off x="1036797" y="3476868"/>
          <a:ext cx="11857869" cy="92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26" tIns="97926" rIns="97926" bIns="97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" panose="020B0004020202020204" pitchFamily="34" charset="0"/>
            </a:rPr>
            <a:t>Seamless transfer of primary to secondary without changes to multicast group.</a:t>
          </a:r>
        </a:p>
      </dsp:txBody>
      <dsp:txXfrm>
        <a:off x="1036797" y="3476868"/>
        <a:ext cx="11857869" cy="925281"/>
      </dsp:txXfrm>
    </dsp:sp>
    <dsp:sp modelId="{D6F39E39-417B-4970-AF5F-141971FE473D}">
      <dsp:nvSpPr>
        <dsp:cNvPr id="0" name=""/>
        <dsp:cNvSpPr/>
      </dsp:nvSpPr>
      <dsp:spPr>
        <a:xfrm>
          <a:off x="0" y="4633470"/>
          <a:ext cx="12910635" cy="8972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82A585-3295-4355-8569-91869BDCD43A}">
      <dsp:nvSpPr>
        <dsp:cNvPr id="0" name=""/>
        <dsp:cNvSpPr/>
      </dsp:nvSpPr>
      <dsp:spPr>
        <a:xfrm>
          <a:off x="271415" y="4835350"/>
          <a:ext cx="493965" cy="49348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8216A-BF06-4625-AE6B-5DB21D221BAE}">
      <dsp:nvSpPr>
        <dsp:cNvPr id="0" name=""/>
        <dsp:cNvSpPr/>
      </dsp:nvSpPr>
      <dsp:spPr>
        <a:xfrm>
          <a:off x="1036797" y="4633470"/>
          <a:ext cx="11857869" cy="925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926" tIns="97926" rIns="97926" bIns="97926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ptos" panose="020B0004020202020204" pitchFamily="34" charset="0"/>
            </a:rPr>
            <a:t>The addition of Designated Local Repairer is used to save packets from falling through the cracks in the multicast tree.  Primary as fallback for DLR.</a:t>
          </a:r>
        </a:p>
      </dsp:txBody>
      <dsp:txXfrm>
        <a:off x="1036797" y="4633470"/>
        <a:ext cx="11857869" cy="925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33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1" y="5494020"/>
            <a:ext cx="14626590" cy="273558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" y="0"/>
            <a:ext cx="14630382" cy="549402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735" y="5759235"/>
            <a:ext cx="12136374" cy="892418"/>
          </a:xfrm>
        </p:spPr>
        <p:txBody>
          <a:bodyPr tIns="0" bIns="0" anchor="b">
            <a:noAutofit/>
          </a:bodyPr>
          <a:lstStyle>
            <a:lvl1pPr>
              <a:defRPr sz="432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6735" y="6858000"/>
            <a:ext cx="12135917" cy="73152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720"/>
              </a:spcAft>
              <a:buNone/>
              <a:defRPr sz="2160">
                <a:solidFill>
                  <a:srgbClr val="FFFFFF"/>
                </a:solidFill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16735" y="7736206"/>
            <a:ext cx="8181914" cy="43815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3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hyperlink" Target="https://pixabay.com/en/meeting-relationship-business-1020178/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hyperlink" Target="https://datatracker.ietf.org/doc/html/rfc5015" TargetMode="External"/><Relationship Id="rId4" Type="http://schemas.openxmlformats.org/officeDocument/2006/relationships/hyperlink" Target="https://k12.thoughtfullearning.com/minilesson/asking-and-answering-5-ws-and-h-questio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hyperlink" Target="https://learn.microsoft.com/en-us/azure/postgresql/flexible-server/concepts-read-replicas" TargetMode="External"/><Relationship Id="rId4" Type="http://schemas.openxmlformats.org/officeDocument/2006/relationships/hyperlink" Target="https://docs.aws.amazon.com/AmazonRDS/latest/UserGuide/USER_PostgreSQL.Replication.ReadReplicas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9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18323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540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An Experimental Approach to Replication Performance Optimization in PostgreSQL…</a:t>
            </a:r>
            <a:endParaRPr lang="en-US" sz="5400" dirty="0">
              <a:latin typeface="Aptos" panose="020B00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AD31625-3AA9-5E28-2BF6-3B2BAA2DB3C9}"/>
              </a:ext>
            </a:extLst>
          </p:cNvPr>
          <p:cNvSpPr txBox="1">
            <a:spLocks/>
          </p:cNvSpPr>
          <p:nvPr/>
        </p:nvSpPr>
        <p:spPr>
          <a:xfrm>
            <a:off x="2749911" y="5639927"/>
            <a:ext cx="6269347" cy="102149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BALAJI VENKAT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ptos" panose="020B0004020202020204" pitchFamily="34" charset="0"/>
              </a:rPr>
              <a:t>IITM Pravartak Technologies Foundation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1026" name="Picture 2" descr="logo-img">
            <a:extLst>
              <a:ext uri="{FF2B5EF4-FFF2-40B4-BE49-F238E27FC236}">
                <a16:creationId xmlns:a16="http://schemas.microsoft.com/office/drawing/2014/main" id="{3FE1A7EF-2C7E-78B6-3184-0E1A8F3C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8" y="5793041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893" y="592755"/>
            <a:ext cx="98323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Handling Primary and Replica Failures</a:t>
            </a:r>
            <a:endParaRPr lang="en-US" sz="4000" dirty="0">
              <a:latin typeface="Aptos" panose="020B0004020202020204" pitchFamily="34" charset="0"/>
            </a:endParaRP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7C3521F0-E96A-2357-F025-74AC541DF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132684"/>
              </p:ext>
            </p:extLst>
          </p:nvPr>
        </p:nvGraphicFramePr>
        <p:xfrm>
          <a:off x="539146" y="1645213"/>
          <a:ext cx="12910636" cy="4929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logo-img">
            <a:extLst>
              <a:ext uri="{FF2B5EF4-FFF2-40B4-BE49-F238E27FC236}">
                <a16:creationId xmlns:a16="http://schemas.microsoft.com/office/drawing/2014/main" id="{DD280269-7238-8608-3907-5254E1B32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93790" y="39459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Advantages</a:t>
            </a:r>
            <a:endParaRPr lang="en-US" sz="4000" dirty="0">
              <a:latin typeface="Aptos" panose="020B0004020202020204" pitchFamily="34" charset="0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711AC85-8052-F1E3-5FA9-A90249DDC9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5986611"/>
              </p:ext>
            </p:extLst>
          </p:nvPr>
        </p:nvGraphicFramePr>
        <p:xfrm>
          <a:off x="793789" y="1610489"/>
          <a:ext cx="12910635" cy="5565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2" descr="logo-img">
            <a:extLst>
              <a:ext uri="{FF2B5EF4-FFF2-40B4-BE49-F238E27FC236}">
                <a16:creationId xmlns:a16="http://schemas.microsoft.com/office/drawing/2014/main" id="{BB5AA2A7-CE4C-06C5-0C88-5435DC3CC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4111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Challenges</a:t>
            </a:r>
            <a:endParaRPr lang="en-US" sz="4450" dirty="0">
              <a:latin typeface="Aptos" panose="020B00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09704" y="1491218"/>
            <a:ext cx="6568746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IN" sz="2000"/>
          </a:p>
        </p:txBody>
      </p:sp>
      <p:sp>
        <p:nvSpPr>
          <p:cNvPr id="8" name="Shape 5"/>
          <p:cNvSpPr/>
          <p:nvPr/>
        </p:nvSpPr>
        <p:spPr>
          <a:xfrm>
            <a:off x="6209703" y="3473647"/>
            <a:ext cx="6568747" cy="1685092"/>
          </a:xfrm>
          <a:prstGeom prst="roundRect">
            <a:avLst>
              <a:gd name="adj" fmla="val 56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IN" sz="2000" dirty="0"/>
          </a:p>
        </p:txBody>
      </p:sp>
      <p:sp>
        <p:nvSpPr>
          <p:cNvPr id="11" name="Shape 8"/>
          <p:cNvSpPr/>
          <p:nvPr/>
        </p:nvSpPr>
        <p:spPr>
          <a:xfrm>
            <a:off x="6145550" y="5532866"/>
            <a:ext cx="6632900" cy="1322189"/>
          </a:xfrm>
          <a:prstGeom prst="roundRect">
            <a:avLst>
              <a:gd name="adj" fmla="val 7205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  <p:txBody>
          <a:bodyPr/>
          <a:lstStyle/>
          <a:p>
            <a:endParaRPr lang="en-IN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47583D-59D2-0405-DC27-83C1388A07E7}"/>
              </a:ext>
            </a:extLst>
          </p:cNvPr>
          <p:cNvSpPr txBox="1"/>
          <p:nvPr/>
        </p:nvSpPr>
        <p:spPr>
          <a:xfrm>
            <a:off x="6280188" y="1489016"/>
            <a:ext cx="6498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Aptos" panose="020B0004020202020204" pitchFamily="34" charset="0"/>
              </a:rPr>
              <a:t>PostgreSQL Modifications</a:t>
            </a:r>
            <a:r>
              <a:rPr lang="en-US" sz="2000" dirty="0">
                <a:latin typeface="Aptos" panose="020B0004020202020204" pitchFamily="34" charset="0"/>
              </a:rPr>
              <a:t>: Since PostgreSQL does not natively support PIM-BIDIR multicast for replication, one would have to develop the module that uses multicast replication.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3DB581-D150-39DE-E01D-6BAC0835FF38}"/>
              </a:ext>
            </a:extLst>
          </p:cNvPr>
          <p:cNvSpPr txBox="1"/>
          <p:nvPr/>
        </p:nvSpPr>
        <p:spPr>
          <a:xfrm>
            <a:off x="6280190" y="3628663"/>
            <a:ext cx="631306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Aptos" panose="020B0004020202020204" pitchFamily="34" charset="0"/>
              </a:rPr>
              <a:t>Network Complexity: </a:t>
            </a:r>
            <a:r>
              <a:rPr lang="en-US" sz="2000" dirty="0">
                <a:latin typeface="Aptos" panose="020B0004020202020204" pitchFamily="34" charset="0"/>
              </a:rPr>
              <a:t>Setting up PIM-BIDIR multicast routing requires network routers and switches that support multicast. Suitable devices and their respective configurations may need to be deployed.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8C85E4-F6A6-3D16-0AF8-69FA3573FA40}"/>
              </a:ext>
            </a:extLst>
          </p:cNvPr>
          <p:cNvSpPr txBox="1"/>
          <p:nvPr/>
        </p:nvSpPr>
        <p:spPr>
          <a:xfrm>
            <a:off x="6226951" y="5732295"/>
            <a:ext cx="66329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latin typeface="Aptos" panose="020B0004020202020204" pitchFamily="34" charset="0"/>
              </a:rPr>
              <a:t>Data Integrity</a:t>
            </a:r>
            <a:r>
              <a:rPr lang="en-US" sz="2000" dirty="0">
                <a:latin typeface="Aptos" panose="020B0004020202020204" pitchFamily="34" charset="0"/>
              </a:rPr>
              <a:t>: Ensuring data integrity and consistency across replicas when using multicast could be more challenging than traditional streaming replication. </a:t>
            </a:r>
          </a:p>
        </p:txBody>
      </p:sp>
      <p:pic>
        <p:nvPicPr>
          <p:cNvPr id="22" name="Picture 2" descr="logo-img">
            <a:extLst>
              <a:ext uri="{FF2B5EF4-FFF2-40B4-BE49-F238E27FC236}">
                <a16:creationId xmlns:a16="http://schemas.microsoft.com/office/drawing/2014/main" id="{B26634C0-32CA-586B-3D79-8037B174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0" y="0"/>
            <a:ext cx="6134582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55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Conclusion</a:t>
            </a:r>
            <a:endParaRPr lang="en-US" sz="4000" dirty="0">
              <a:latin typeface="Aptos" panose="020B00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1744503"/>
            <a:ext cx="7556421" cy="3313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This is </a:t>
            </a:r>
            <a:r>
              <a:rPr lang="en-US" sz="2400" b="1" dirty="0">
                <a:latin typeface="Aptos" panose="020B0004020202020204" pitchFamily="34" charset="0"/>
              </a:rPr>
              <a:t>an innovative approach </a:t>
            </a:r>
            <a:r>
              <a:rPr lang="en-US" sz="2400" dirty="0">
                <a:latin typeface="Aptos" panose="020B0004020202020204" pitchFamily="34" charset="0"/>
              </a:rPr>
              <a:t>that could offer </a:t>
            </a:r>
            <a:r>
              <a:rPr lang="en-US" sz="2400" b="1" dirty="0">
                <a:latin typeface="Aptos" panose="020B0004020202020204" pitchFamily="34" charset="0"/>
              </a:rPr>
              <a:t>high-bandwidth efficiency </a:t>
            </a:r>
            <a:r>
              <a:rPr lang="en-US" sz="2400" dirty="0">
                <a:latin typeface="Aptos" panose="020B0004020202020204" pitchFamily="34" charset="0"/>
              </a:rPr>
              <a:t>for large-scale PostgreSQL replication setups. </a:t>
            </a:r>
          </a:p>
          <a:p>
            <a:pPr marL="342900" lvl="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ptos" panose="020B0004020202020204" pitchFamily="34" charset="0"/>
              </a:rPr>
              <a:t>Requires a customization to PostgreSQL’s </a:t>
            </a:r>
            <a:r>
              <a:rPr lang="en-US" sz="2400" b="1" dirty="0">
                <a:latin typeface="Aptos" panose="020B0004020202020204" pitchFamily="34" charset="0"/>
              </a:rPr>
              <a:t>replication mechanism, network setup, and administration tools</a:t>
            </a:r>
            <a:r>
              <a:rPr lang="en-US" sz="2400" dirty="0">
                <a:latin typeface="Aptos" panose="020B0004020202020204" pitchFamily="34" charset="0"/>
              </a:rPr>
              <a:t> to ensure data consistency, error handling, and security. </a:t>
            </a:r>
          </a:p>
          <a:p>
            <a:pPr lvl="0">
              <a:lnSpc>
                <a:spcPct val="100000"/>
              </a:lnSpc>
            </a:pPr>
            <a:endParaRPr lang="en-US" sz="2000" dirty="0">
              <a:latin typeface="Aptos" panose="020B0004020202020204" pitchFamily="34" charset="0"/>
            </a:endParaRPr>
          </a:p>
        </p:txBody>
      </p:sp>
      <p:pic>
        <p:nvPicPr>
          <p:cNvPr id="11" name="Picture 2" descr="logo-img">
            <a:extLst>
              <a:ext uri="{FF2B5EF4-FFF2-40B4-BE49-F238E27FC236}">
                <a16:creationId xmlns:a16="http://schemas.microsoft.com/office/drawing/2014/main" id="{A5FCB1E3-D014-F33F-E3FA-FE4277158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/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1" y="0"/>
            <a:ext cx="5914664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69497"/>
            <a:ext cx="604397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80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Thank You! Questions?</a:t>
            </a:r>
            <a:endParaRPr lang="en-US" sz="4800" dirty="0">
              <a:latin typeface="Aptos" panose="020B00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6384362" y="3018437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400" kern="0" spc="-36" dirty="0">
                <a:solidFill>
                  <a:srgbClr val="272525"/>
                </a:solidFill>
                <a:latin typeface="Aptos" panose="020B0004020202020204" pitchFamily="34" charset="0"/>
                <a:ea typeface="Inter" pitchFamily="34" charset="-122"/>
                <a:cs typeface="Inter" pitchFamily="34" charset="-120"/>
              </a:rPr>
              <a:t>References:</a:t>
            </a:r>
            <a:endParaRPr lang="en-US" sz="2400" dirty="0">
              <a:latin typeface="Aptos" panose="020B00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384362" y="345503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Aptos" panose="020B0004020202020204" pitchFamily="34" charset="0"/>
                <a:ea typeface="Inter" pitchFamily="34" charset="-122"/>
                <a:cs typeface="Inter" pitchFamily="34" charset="-120"/>
              </a:rPr>
              <a:t>PIM BIDIR specification: 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2000" kern="0" spc="-36" dirty="0">
                <a:solidFill>
                  <a:srgbClr val="272525"/>
                </a:solidFill>
                <a:latin typeface="Aptos" panose="020B0004020202020204" pitchFamily="34" charset="0"/>
                <a:ea typeface="Inter" pitchFamily="34" charset="-122"/>
                <a:cs typeface="Inter" pitchFamily="34" charset="-120"/>
                <a:hlinkClick r:id="rId5"/>
              </a:rPr>
              <a:t>https://datatracker.ietf.org/doc/html/rfc5015</a:t>
            </a:r>
            <a:endParaRPr lang="en-US" sz="2000" kern="0" spc="-36" dirty="0">
              <a:solidFill>
                <a:srgbClr val="272525"/>
              </a:solidFill>
              <a:latin typeface="Aptos" panose="020B0004020202020204" pitchFamily="34" charset="0"/>
              <a:ea typeface="Inter" pitchFamily="34" charset="-122"/>
              <a:cs typeface="Inter" pitchFamily="34" charset="-120"/>
            </a:endParaRPr>
          </a:p>
          <a:p>
            <a:pPr marL="0" indent="0">
              <a:lnSpc>
                <a:spcPts val="2850"/>
              </a:lnSpc>
              <a:buNone/>
            </a:pPr>
            <a:endParaRPr lang="en-US" sz="2000" dirty="0">
              <a:latin typeface="Aptos" panose="020B0004020202020204" pitchFamily="34" charset="0"/>
            </a:endParaRPr>
          </a:p>
        </p:txBody>
      </p:sp>
      <p:pic>
        <p:nvPicPr>
          <p:cNvPr id="8" name="Picture 2" descr="logo-img">
            <a:extLst>
              <a:ext uri="{FF2B5EF4-FFF2-40B4-BE49-F238E27FC236}">
                <a16:creationId xmlns:a16="http://schemas.microsoft.com/office/drawing/2014/main" id="{867AEE60-BA3A-ACF2-37D8-702C9D83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9167" y="2796395"/>
            <a:ext cx="8141866" cy="38243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00" b="1" dirty="0">
                <a:latin typeface="Aptos" panose="020B0004020202020204" pitchFamily="34" charset="0"/>
              </a:rPr>
              <a:t>Objective: </a:t>
            </a:r>
          </a:p>
          <a:p>
            <a:pPr marL="0" indent="0">
              <a:lnSpc>
                <a:spcPts val="5550"/>
              </a:lnSpc>
              <a:buNone/>
            </a:pPr>
            <a:r>
              <a:rPr lang="en-US" sz="3200" dirty="0">
                <a:latin typeface="Aptos" panose="020B0004020202020204" pitchFamily="34" charset="0"/>
              </a:rPr>
              <a:t>Incorporate multicast to optimize Replication in PostgreSQL</a:t>
            </a:r>
            <a:endParaRPr lang="en-US" sz="3600" dirty="0">
              <a:latin typeface="Aptos" panose="020B0004020202020204" pitchFamily="34" charset="0"/>
            </a:endParaRPr>
          </a:p>
        </p:txBody>
      </p:sp>
      <p:pic>
        <p:nvPicPr>
          <p:cNvPr id="17" name="Picture 2" descr="logo-img">
            <a:extLst>
              <a:ext uri="{FF2B5EF4-FFF2-40B4-BE49-F238E27FC236}">
                <a16:creationId xmlns:a16="http://schemas.microsoft.com/office/drawing/2014/main" id="{4EF0F051-5DF9-D9A1-E3D6-D3B866C9B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27572" y="3968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The Use Case</a:t>
            </a:r>
            <a:endParaRPr lang="en-US" sz="4450" dirty="0">
              <a:latin typeface="Aptos" panose="020B00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AB0BFE1-FB54-AE9E-F3DF-0FFEB1CFE1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3149629"/>
              </p:ext>
            </p:extLst>
          </p:nvPr>
        </p:nvGraphicFramePr>
        <p:xfrm>
          <a:off x="2525129" y="1105586"/>
          <a:ext cx="9753600" cy="4953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logo-img">
            <a:extLst>
              <a:ext uri="{FF2B5EF4-FFF2-40B4-BE49-F238E27FC236}">
                <a16:creationId xmlns:a16="http://schemas.microsoft.com/office/drawing/2014/main" id="{EB03E234-27C1-B124-FDD7-E1929809B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24605" y="13889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Problem Statement</a:t>
            </a:r>
            <a:endParaRPr lang="en-US" sz="4450" dirty="0">
              <a:latin typeface="Aptos" panose="020B00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60D210-2E07-86E7-42EF-73C7F373C865}"/>
              </a:ext>
            </a:extLst>
          </p:cNvPr>
          <p:cNvSpPr txBox="1">
            <a:spLocks/>
          </p:cNvSpPr>
          <p:nvPr/>
        </p:nvSpPr>
        <p:spPr>
          <a:xfrm>
            <a:off x="5817202" y="1027583"/>
            <a:ext cx="8454383" cy="6623283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u="sng" dirty="0">
                <a:latin typeface="Aptos" panose="020B0004020202020204" pitchFamily="34" charset="0"/>
              </a:rPr>
              <a:t>AWS RDS related </a:t>
            </a:r>
            <a:r>
              <a:rPr lang="en-US" u="sng" dirty="0">
                <a:latin typeface="Aptos" panose="020B0004020202020204" pitchFamily="34" charset="0"/>
              </a:rPr>
              <a:t>:</a:t>
            </a:r>
          </a:p>
          <a:p>
            <a:r>
              <a:rPr lang="en-US" dirty="0">
                <a:latin typeface="Aptos" panose="020B0004020202020204" pitchFamily="34" charset="0"/>
              </a:rPr>
              <a:t>You can create </a:t>
            </a:r>
            <a:r>
              <a:rPr lang="en-US" b="1" dirty="0">
                <a:latin typeface="Aptos" panose="020B0004020202020204" pitchFamily="34" charset="0"/>
              </a:rPr>
              <a:t>up to 15 read replicas </a:t>
            </a:r>
            <a:r>
              <a:rPr lang="en-US" dirty="0">
                <a:latin typeface="Aptos" panose="020B0004020202020204" pitchFamily="34" charset="0"/>
              </a:rPr>
              <a:t>from one source DB instance within the same Region.</a:t>
            </a:r>
            <a:endParaRPr lang="en-US" baseline="30000" dirty="0">
              <a:latin typeface="Aptos" panose="020B0004020202020204" pitchFamily="34" charset="0"/>
            </a:endParaRPr>
          </a:p>
          <a:p>
            <a:r>
              <a:rPr lang="en-US" dirty="0">
                <a:latin typeface="Aptos" panose="020B0004020202020204" pitchFamily="34" charset="0"/>
                <a:hlinkClick r:id="rId4"/>
              </a:rPr>
              <a:t>https://docs.aws.amazon.com/AmazonRDS/latest/UserGuide/USER_PostgreSQL.Replication.ReadReplicas.html</a:t>
            </a:r>
            <a:endParaRPr lang="en-US" dirty="0">
              <a:latin typeface="Aptos" panose="020B0004020202020204" pitchFamily="34" charset="0"/>
            </a:endParaRPr>
          </a:p>
          <a:p>
            <a:endParaRPr lang="en-US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US" b="1" u="sng" dirty="0">
                <a:latin typeface="Aptos" panose="020B0004020202020204" pitchFamily="34" charset="0"/>
              </a:rPr>
              <a:t>Azure database related :</a:t>
            </a:r>
          </a:p>
          <a:p>
            <a:r>
              <a:rPr lang="en-US" dirty="0">
                <a:latin typeface="Aptos" panose="020B0004020202020204" pitchFamily="34" charset="0"/>
              </a:rPr>
              <a:t>You can replicate from the primary server to</a:t>
            </a:r>
            <a:r>
              <a:rPr lang="en-US" b="1" dirty="0">
                <a:latin typeface="Aptos" panose="020B0004020202020204" pitchFamily="34" charset="0"/>
              </a:rPr>
              <a:t> up to five replicas.</a:t>
            </a:r>
            <a:endParaRPr lang="en-US" b="1" baseline="30000" dirty="0">
              <a:latin typeface="Aptos" panose="020B00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>
                <a:latin typeface="Aptos" panose="020B0004020202020204" pitchFamily="34" charset="0"/>
                <a:hlinkClick r:id="rId5"/>
              </a:rPr>
              <a:t>https://learn.microsoft.com/en-us/azure/postgresql/flexible-server/concepts-read-replicas</a:t>
            </a:r>
            <a:r>
              <a:rPr lang="en-US" dirty="0">
                <a:latin typeface="Aptos" panose="020B0004020202020204" pitchFamily="34" charset="0"/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Aptos" panose="020B0004020202020204" pitchFamily="34" charset="0"/>
            </a:endParaRPr>
          </a:p>
        </p:txBody>
      </p:sp>
      <p:pic>
        <p:nvPicPr>
          <p:cNvPr id="15" name="Picture 2" descr="logo-img">
            <a:extLst>
              <a:ext uri="{FF2B5EF4-FFF2-40B4-BE49-F238E27FC236}">
                <a16:creationId xmlns:a16="http://schemas.microsoft.com/office/drawing/2014/main" id="{6008CEFB-C3FC-D490-F845-45FC1E30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29969" y="23994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TCP versus Multicast</a:t>
            </a:r>
            <a:endParaRPr lang="en-US" sz="4450" dirty="0">
              <a:latin typeface="Aptos" panose="020B00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DA5441-02BE-4CBB-7BF8-6D29208D8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357" y="1209556"/>
            <a:ext cx="8513592" cy="6385194"/>
          </a:xfrm>
          <a:prstGeom prst="rect">
            <a:avLst/>
          </a:prstGeom>
          <a:noFill/>
        </p:spPr>
      </p:pic>
      <p:pic>
        <p:nvPicPr>
          <p:cNvPr id="12" name="Picture 2" descr="logo-img">
            <a:extLst>
              <a:ext uri="{FF2B5EF4-FFF2-40B4-BE49-F238E27FC236}">
                <a16:creationId xmlns:a16="http://schemas.microsoft.com/office/drawing/2014/main" id="{C33C2EE2-37B6-1994-11CB-BFEBAF37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3EB452-1A61-423A-0C43-3789B8AB1864}"/>
              </a:ext>
            </a:extLst>
          </p:cNvPr>
          <p:cNvSpPr txBox="1"/>
          <p:nvPr/>
        </p:nvSpPr>
        <p:spPr>
          <a:xfrm>
            <a:off x="4626429" y="2394857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  <a:endParaRPr lang="en-IN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7538F1-8F86-59EF-03A2-41A79A62D2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6428" y="5062271"/>
            <a:ext cx="642257" cy="4999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CBD804-6966-078D-16C2-C1DBBD972A4C}"/>
              </a:ext>
            </a:extLst>
          </p:cNvPr>
          <p:cNvSpPr txBox="1"/>
          <p:nvPr/>
        </p:nvSpPr>
        <p:spPr>
          <a:xfrm>
            <a:off x="6000559" y="2677103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endParaRPr lang="en-IN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503F6B-41DC-19A0-2ED1-D11FFAD6A76A}"/>
              </a:ext>
            </a:extLst>
          </p:cNvPr>
          <p:cNvSpPr txBox="1"/>
          <p:nvPr/>
        </p:nvSpPr>
        <p:spPr>
          <a:xfrm>
            <a:off x="6000559" y="326571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</a:t>
            </a:r>
            <a:endParaRPr lang="en-IN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031B3-9757-4CF9-CB92-37A423A3C5E6}"/>
              </a:ext>
            </a:extLst>
          </p:cNvPr>
          <p:cNvSpPr txBox="1"/>
          <p:nvPr/>
        </p:nvSpPr>
        <p:spPr>
          <a:xfrm>
            <a:off x="7173686" y="3308474"/>
            <a:ext cx="43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</a:t>
            </a:r>
            <a:endParaRPr lang="en-IN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94404A-3D53-F73B-AF22-ABA067E52493}"/>
              </a:ext>
            </a:extLst>
          </p:cNvPr>
          <p:cNvSpPr txBox="1"/>
          <p:nvPr/>
        </p:nvSpPr>
        <p:spPr>
          <a:xfrm>
            <a:off x="7173686" y="3753968"/>
            <a:ext cx="283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</a:t>
            </a:r>
            <a:endParaRPr lang="en-IN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195E92-5A20-08EC-4928-490A283842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8265" y="5312228"/>
            <a:ext cx="487722" cy="4938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CE4235-512F-9EF8-EFAF-BF206360E8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357" y="5900839"/>
            <a:ext cx="487722" cy="499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FA3C54-64B4-F056-201C-10BCB65085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882" y="5900839"/>
            <a:ext cx="487722" cy="4999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50D294-5E2A-8927-069F-EE74E6647A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0525" y="6411624"/>
            <a:ext cx="402371" cy="4999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61367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69003" y="133251"/>
            <a:ext cx="5679043" cy="6674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buNone/>
            </a:pPr>
            <a:r>
              <a:rPr lang="en-US" sz="4200" b="1" kern="0" spc="-126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Background of the Idea</a:t>
            </a:r>
          </a:p>
          <a:p>
            <a:r>
              <a:rPr lang="en-US" sz="2400" dirty="0">
                <a:latin typeface="Aptos" panose="020B0004020202020204" pitchFamily="34" charset="0"/>
              </a:rPr>
              <a:t>Reducing overhead and network bandwidth along with latency…</a:t>
            </a:r>
          </a:p>
          <a:p>
            <a:pPr marL="0" indent="0">
              <a:lnSpc>
                <a:spcPts val="5250"/>
              </a:lnSpc>
              <a:buNone/>
            </a:pPr>
            <a:endParaRPr lang="en-US" sz="4200" dirty="0">
              <a:latin typeface="Aptos" panose="020B00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C1C60A4-0171-1B7F-182D-6C0EFB7B5C00}"/>
              </a:ext>
            </a:extLst>
          </p:cNvPr>
          <p:cNvSpPr txBox="1">
            <a:spLocks/>
          </p:cNvSpPr>
          <p:nvPr/>
        </p:nvSpPr>
        <p:spPr>
          <a:xfrm>
            <a:off x="5217744" y="1574607"/>
            <a:ext cx="9102582" cy="6317205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Aptos" panose="020B0004020202020204" pitchFamily="34" charset="0"/>
              </a:rPr>
              <a:t>Use </a:t>
            </a:r>
            <a:r>
              <a:rPr lang="en-US" sz="2800" b="1" dirty="0">
                <a:latin typeface="Aptos" panose="020B0004020202020204" pitchFamily="34" charset="0"/>
              </a:rPr>
              <a:t>PIM (Protocol Independent Multicast) BIDIR (Bidirectional) </a:t>
            </a:r>
            <a:r>
              <a:rPr lang="en-US" sz="2800" dirty="0">
                <a:latin typeface="Aptos" panose="020B0004020202020204" pitchFamily="34" charset="0"/>
              </a:rPr>
              <a:t>multicast for replica management in PostgreSQL. 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Aptos" panose="020B00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Aptos" panose="020B0004020202020204" pitchFamily="34" charset="0"/>
              </a:rPr>
              <a:t>This mechanism is used in the internet today for applications such as </a:t>
            </a:r>
            <a:r>
              <a:rPr lang="en-US" sz="2800" b="1" dirty="0">
                <a:latin typeface="Aptos" panose="020B0004020202020204" pitchFamily="34" charset="0"/>
              </a:rPr>
              <a:t>Distributed collaboration, Financial applications, Real-time group communication </a:t>
            </a:r>
            <a:r>
              <a:rPr lang="en-US" sz="2800" dirty="0">
                <a:latin typeface="Aptos" panose="020B0004020202020204" pitchFamily="34" charset="0"/>
              </a:rPr>
              <a:t>and more.</a:t>
            </a:r>
          </a:p>
          <a:p>
            <a:pPr marL="0" indent="0">
              <a:buFont typeface="Arial" pitchFamily="34" charset="0"/>
              <a:buNone/>
            </a:pPr>
            <a:endParaRPr lang="en-US" sz="2800" dirty="0">
              <a:latin typeface="Aptos" panose="020B00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2800" dirty="0">
                <a:latin typeface="Aptos" panose="020B0004020202020204" pitchFamily="34" charset="0"/>
              </a:rPr>
              <a:t>Helps to efficiently stream changes from a primary server to multiple standby replicas thereby: 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800" dirty="0">
                <a:latin typeface="Aptos" panose="020B0004020202020204" pitchFamily="34" charset="0"/>
              </a:rPr>
              <a:t>Reducing TCP overhead and 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800" dirty="0">
                <a:latin typeface="Aptos" panose="020B0004020202020204" pitchFamily="34" charset="0"/>
              </a:rPr>
              <a:t>Reducing network bandwidth requirements which is highly optimized in the multicast approach.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n-US" sz="2800" dirty="0">
                <a:latin typeface="Aptos" panose="020B0004020202020204" pitchFamily="34" charset="0"/>
              </a:rPr>
              <a:t>Reducing Latency</a:t>
            </a:r>
          </a:p>
        </p:txBody>
      </p:sp>
      <p:pic>
        <p:nvPicPr>
          <p:cNvPr id="22" name="Picture 2" descr="logo-img">
            <a:extLst>
              <a:ext uri="{FF2B5EF4-FFF2-40B4-BE49-F238E27FC236}">
                <a16:creationId xmlns:a16="http://schemas.microsoft.com/office/drawing/2014/main" id="{30B4789A-23F7-343D-24C5-EDD20CC91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195" y="0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A1A12E7-32FD-8792-80FB-CB528AAD5E6B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A45AE8-C5D5-A994-1A8B-08348E398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4B7F7-3E11-C594-9B6D-3AE5E5085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9655CD-4337-3B89-E70E-59C05F212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4630400" cy="8229599"/>
          </a:xfrm>
          <a:prstGeom prst="rect">
            <a:avLst/>
          </a:prstGeom>
        </p:spPr>
      </p:pic>
      <p:pic>
        <p:nvPicPr>
          <p:cNvPr id="6" name="Picture 2" descr="logo-img">
            <a:extLst>
              <a:ext uri="{FF2B5EF4-FFF2-40B4-BE49-F238E27FC236}">
                <a16:creationId xmlns:a16="http://schemas.microsoft.com/office/drawing/2014/main" id="{013DB722-A8E6-C03A-D8B3-95562C14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784" y="156170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3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8057" y="451579"/>
            <a:ext cx="7556421" cy="8100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000" b="1" dirty="0">
                <a:latin typeface="Aptos" panose="020B0004020202020204" pitchFamily="34" charset="0"/>
              </a:rPr>
              <a:t>Required PostgreSQL changes</a:t>
            </a:r>
            <a:endParaRPr lang="en-US" sz="2000" b="1" dirty="0">
              <a:latin typeface="Aptos" panose="020B00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8C1AF9A-DC17-8068-B518-E56854DBCD5A}"/>
              </a:ext>
            </a:extLst>
          </p:cNvPr>
          <p:cNvSpPr txBox="1">
            <a:spLocks/>
          </p:cNvSpPr>
          <p:nvPr/>
        </p:nvSpPr>
        <p:spPr>
          <a:xfrm>
            <a:off x="448057" y="1467421"/>
            <a:ext cx="8218026" cy="6322175"/>
          </a:xfrm>
          <a:prstGeom prst="rect">
            <a:avLst/>
          </a:prstGeom>
        </p:spPr>
        <p:txBody>
          <a:bodyPr vert="horz" lIns="0" tIns="45720" rIns="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3000" b="1" dirty="0">
                <a:latin typeface="Aptos" panose="020B0004020202020204" pitchFamily="34" charset="0"/>
              </a:rPr>
              <a:t>Multicast Support in Streaming Replication:</a:t>
            </a:r>
            <a:endParaRPr lang="en-US" sz="3000" dirty="0">
              <a:latin typeface="Aptos" panose="020B00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800" b="1" dirty="0">
                <a:latin typeface="Aptos" panose="020B0004020202020204" pitchFamily="34" charset="0"/>
              </a:rPr>
              <a:t>Create a multicast module to push changes </a:t>
            </a:r>
            <a:r>
              <a:rPr lang="en-US" sz="2800" dirty="0">
                <a:latin typeface="Aptos" panose="020B0004020202020204" pitchFamily="34" charset="0"/>
              </a:rPr>
              <a:t>to multicast tree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The module would act as a "</a:t>
            </a:r>
            <a:r>
              <a:rPr lang="en-US" sz="2800" b="1" dirty="0">
                <a:latin typeface="Aptos" panose="020B0004020202020204" pitchFamily="34" charset="0"/>
              </a:rPr>
              <a:t>multicast sender</a:t>
            </a:r>
            <a:r>
              <a:rPr lang="en-US" sz="2800" dirty="0">
                <a:latin typeface="Aptos" panose="020B0004020202020204" pitchFamily="34" charset="0"/>
              </a:rPr>
              <a:t>" to the shared multicast group.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800" dirty="0">
                <a:latin typeface="Aptos" panose="020B0004020202020204" pitchFamily="34" charset="0"/>
              </a:rPr>
              <a:t>Replicas (the "</a:t>
            </a:r>
            <a:r>
              <a:rPr lang="en-US" sz="2800" b="1" dirty="0">
                <a:latin typeface="Aptos" panose="020B0004020202020204" pitchFamily="34" charset="0"/>
              </a:rPr>
              <a:t>multicast receivers</a:t>
            </a:r>
            <a:r>
              <a:rPr lang="en-US" sz="2800" dirty="0">
                <a:latin typeface="Aptos" panose="020B0004020202020204" pitchFamily="34" charset="0"/>
              </a:rPr>
              <a:t>") would need custom configurations to join the multicast group and apply the received WAL entries.</a:t>
            </a:r>
          </a:p>
          <a:p>
            <a:pPr>
              <a:lnSpc>
                <a:spcPct val="150000"/>
              </a:lnSpc>
              <a:buFont typeface="Arial" pitchFamily="34" charset="0"/>
              <a:buAutoNum type="arabicPeriod"/>
            </a:pPr>
            <a:r>
              <a:rPr lang="en-US" sz="2800" b="1" dirty="0">
                <a:latin typeface="Aptos" panose="020B0004020202020204" pitchFamily="34" charset="0"/>
              </a:rPr>
              <a:t>    </a:t>
            </a:r>
            <a:r>
              <a:rPr lang="en-US" sz="2800" dirty="0">
                <a:latin typeface="Aptos" panose="020B0004020202020204" pitchFamily="34" charset="0"/>
              </a:rPr>
              <a:t>An efficient </a:t>
            </a:r>
            <a:r>
              <a:rPr lang="en-US" sz="2800" b="1" dirty="0">
                <a:latin typeface="Aptos" panose="020B0004020202020204" pitchFamily="34" charset="0"/>
              </a:rPr>
              <a:t>error recovery mechanism</a:t>
            </a:r>
            <a:r>
              <a:rPr lang="en-US" sz="2800" dirty="0">
                <a:latin typeface="Aptos" panose="020B0004020202020204" pitchFamily="34" charset="0"/>
              </a:rPr>
              <a:t> would need to be implemented. </a:t>
            </a:r>
          </a:p>
        </p:txBody>
      </p:sp>
      <p:pic>
        <p:nvPicPr>
          <p:cNvPr id="15" name="Picture 2" descr="logo-img">
            <a:extLst>
              <a:ext uri="{FF2B5EF4-FFF2-40B4-BE49-F238E27FC236}">
                <a16:creationId xmlns:a16="http://schemas.microsoft.com/office/drawing/2014/main" id="{4E84A29E-0CF3-AF14-0B3B-A5B6D0B5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1680" y="93944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81273" y="503703"/>
            <a:ext cx="944463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Aptos" panose="020B0004020202020204" pitchFamily="34" charset="0"/>
                <a:ea typeface="Inter Bold" pitchFamily="34" charset="-122"/>
                <a:cs typeface="Inter Bold" pitchFamily="34" charset="-120"/>
              </a:rPr>
              <a:t>Consistency and Conflict Resolution</a:t>
            </a:r>
            <a:endParaRPr lang="en-US" sz="4450" dirty="0">
              <a:latin typeface="Aptos" panose="020B00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481273" y="1666109"/>
            <a:ext cx="11000242" cy="51403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ptos" panose="020B0004020202020204" pitchFamily="34" charset="0"/>
              </a:rPr>
              <a:t>Consistency</a:t>
            </a:r>
            <a:r>
              <a:rPr lang="en-US" sz="2400" dirty="0">
                <a:latin typeface="Aptos" panose="020B0004020202020204" pitchFamily="34" charset="0"/>
              </a:rPr>
              <a:t>: A form of negative acknowledgment mechanism &amp; checksum validation may be necessary to ensure that all replicas are in sync. </a:t>
            </a:r>
            <a:r>
              <a:rPr lang="en-US" sz="2400" b="1" dirty="0">
                <a:latin typeface="Aptos" panose="020B0004020202020204" pitchFamily="34" charset="0"/>
              </a:rPr>
              <a:t>Designated Local Repairer</a:t>
            </a:r>
            <a:r>
              <a:rPr lang="en-US" sz="2400" dirty="0">
                <a:latin typeface="Aptos" panose="020B0004020202020204" pitchFamily="34" charset="0"/>
              </a:rPr>
              <a:t> as in </a:t>
            </a:r>
            <a:r>
              <a:rPr lang="en-US" sz="2400" b="1" dirty="0">
                <a:latin typeface="Aptos" panose="020B0004020202020204" pitchFamily="34" charset="0"/>
              </a:rPr>
              <a:t>Pragmatic General Multicast</a:t>
            </a:r>
            <a:r>
              <a:rPr lang="en-US" sz="2400" dirty="0">
                <a:latin typeface="Aptos" panose="020B0004020202020204" pitchFamily="34" charset="0"/>
              </a:rPr>
              <a:t> need to be deployed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b="1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ptos" panose="020B0004020202020204" pitchFamily="34" charset="0"/>
              </a:rPr>
              <a:t>Sequence numbers and other helper items </a:t>
            </a:r>
            <a:r>
              <a:rPr lang="en-US" sz="2400" dirty="0">
                <a:latin typeface="Aptos" panose="020B0004020202020204" pitchFamily="34" charset="0"/>
              </a:rPr>
              <a:t>need to be incorporated in the multicast stream. A NAK for a given sequence number is handled in the primary if not done at the Designated Local Repairer level.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latin typeface="Aptos" panose="020B00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latin typeface="Aptos" panose="020B0004020202020204" pitchFamily="34" charset="0"/>
              </a:rPr>
              <a:t>Conflict Resolution</a:t>
            </a:r>
            <a:r>
              <a:rPr lang="en-US" sz="2400" dirty="0">
                <a:latin typeface="Aptos" panose="020B0004020202020204" pitchFamily="34" charset="0"/>
              </a:rPr>
              <a:t>: If two replicas get out of sync (e.g., due to missed data), an external mechanism might be needed to resynchronize them. To pull missing WAL data, Herein </a:t>
            </a:r>
            <a:r>
              <a:rPr lang="en-US" sz="2400" b="1" dirty="0">
                <a:latin typeface="Aptos" panose="020B0004020202020204" pitchFamily="34" charset="0"/>
              </a:rPr>
              <a:t>Designated Local Repairer </a:t>
            </a:r>
            <a:r>
              <a:rPr lang="en-US" sz="2400" dirty="0">
                <a:latin typeface="Aptos" panose="020B0004020202020204" pitchFamily="34" charset="0"/>
              </a:rPr>
              <a:t>as in </a:t>
            </a:r>
            <a:r>
              <a:rPr lang="en-US" sz="2400" b="1" dirty="0">
                <a:latin typeface="Aptos" panose="020B0004020202020204" pitchFamily="34" charset="0"/>
              </a:rPr>
              <a:t>Pragmatic General Multicast </a:t>
            </a:r>
            <a:r>
              <a:rPr lang="en-US" sz="2400" dirty="0">
                <a:latin typeface="Aptos" panose="020B0004020202020204" pitchFamily="34" charset="0"/>
              </a:rPr>
              <a:t>may apply.</a:t>
            </a:r>
          </a:p>
          <a:p>
            <a:endParaRPr lang="en-US" sz="2400" dirty="0">
              <a:latin typeface="Aptos" panose="020B0004020202020204" pitchFamily="34" charset="0"/>
            </a:endParaRPr>
          </a:p>
          <a:p>
            <a:pPr lvl="0"/>
            <a:endParaRPr lang="en-US" sz="2400" dirty="0">
              <a:latin typeface="Aptos" panose="020B0004020202020204" pitchFamily="34" charset="0"/>
            </a:endParaRPr>
          </a:p>
        </p:txBody>
      </p:sp>
      <p:pic>
        <p:nvPicPr>
          <p:cNvPr id="9" name="Picture 2" descr="logo-img">
            <a:extLst>
              <a:ext uri="{FF2B5EF4-FFF2-40B4-BE49-F238E27FC236}">
                <a16:creationId xmlns:a16="http://schemas.microsoft.com/office/drawing/2014/main" id="{27B6A7DE-83AD-CE9E-49EE-D2D76A54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187" y="271917"/>
            <a:ext cx="1770131" cy="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736</Words>
  <Application>Microsoft Office PowerPoint</Application>
  <PresentationFormat>Custom</PresentationFormat>
  <Paragraphs>80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Balaji Venkat</cp:lastModifiedBy>
  <cp:revision>21</cp:revision>
  <dcterms:created xsi:type="dcterms:W3CDTF">2025-03-03T10:07:17Z</dcterms:created>
  <dcterms:modified xsi:type="dcterms:W3CDTF">2025-03-04T10:55:20Z</dcterms:modified>
</cp:coreProperties>
</file>