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242" r:id="rId2"/>
    <p:sldId id="4244" r:id="rId3"/>
    <p:sldId id="264" r:id="rId4"/>
    <p:sldId id="258" r:id="rId5"/>
    <p:sldId id="259" r:id="rId6"/>
    <p:sldId id="4253" r:id="rId7"/>
    <p:sldId id="260" r:id="rId8"/>
    <p:sldId id="261" r:id="rId9"/>
    <p:sldId id="4255" r:id="rId10"/>
    <p:sldId id="4257" r:id="rId11"/>
    <p:sldId id="2532" r:id="rId12"/>
    <p:sldId id="4259" r:id="rId13"/>
    <p:sldId id="2534" r:id="rId14"/>
    <p:sldId id="2535" r:id="rId15"/>
    <p:sldId id="4254" r:id="rId16"/>
    <p:sldId id="2533" r:id="rId17"/>
    <p:sldId id="4252" r:id="rId18"/>
    <p:sldId id="4248" r:id="rId19"/>
    <p:sldId id="4260" r:id="rId20"/>
    <p:sldId id="4251" r:id="rId21"/>
    <p:sldId id="424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th Nelson" initials="RN" lastIdx="13" clrIdx="0">
    <p:extLst>
      <p:ext uri="{19B8F6BF-5375-455C-9EA6-DF929625EA0E}">
        <p15:presenceInfo xmlns:p15="http://schemas.microsoft.com/office/powerpoint/2012/main" userId="Ruth Nelson" providerId="None"/>
      </p:ext>
    </p:extLst>
  </p:cmAuthor>
  <p:cmAuthor id="2" name="Lauer, Jamie [C]" initials="LJ[" lastIdx="17" clrIdx="1">
    <p:extLst>
      <p:ext uri="{19B8F6BF-5375-455C-9EA6-DF929625EA0E}">
        <p15:presenceInfo xmlns:p15="http://schemas.microsoft.com/office/powerpoint/2012/main" userId="S-1-5-21-1407069837-2091007605-538272213-47442007" providerId="AD"/>
      </p:ext>
    </p:extLst>
  </p:cmAuthor>
  <p:cmAuthor id="3" name="Pathivada, Chandra sekhar" initials="PCs" lastIdx="1" clrIdx="2">
    <p:extLst>
      <p:ext uri="{19B8F6BF-5375-455C-9EA6-DF929625EA0E}">
        <p15:presenceInfo xmlns:p15="http://schemas.microsoft.com/office/powerpoint/2012/main" userId="S-1-5-21-1407069837-2091007605-538272213-391288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F3E"/>
    <a:srgbClr val="4939C0"/>
    <a:srgbClr val="BC56DE"/>
    <a:srgbClr val="120D45"/>
    <a:srgbClr val="4C2988"/>
    <a:srgbClr val="2B2785"/>
    <a:srgbClr val="151A5B"/>
    <a:srgbClr val="141958"/>
    <a:srgbClr val="2F1570"/>
    <a:srgbClr val="070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41" autoAdjust="0"/>
    <p:restoredTop sz="62245" autoAdjust="0"/>
  </p:normalViewPr>
  <p:slideViewPr>
    <p:cSldViewPr snapToGrid="0">
      <p:cViewPr varScale="1">
        <p:scale>
          <a:sx n="77" d="100"/>
          <a:sy n="77" d="100"/>
        </p:scale>
        <p:origin x="298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105" d="100"/>
          <a:sy n="105" d="100"/>
        </p:scale>
        <p:origin x="415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B13E42-AFF4-0543-8D97-4C2E7D37F62F}" type="doc">
      <dgm:prSet loTypeId="urn:microsoft.com/office/officeart/2005/8/layout/process1" loCatId="" qsTypeId="urn:microsoft.com/office/officeart/2005/8/quickstyle/simple1" qsCatId="simple" csTypeId="urn:microsoft.com/office/officeart/2005/8/colors/accent5_1" csCatId="accent5" phldr="1"/>
      <dgm:spPr/>
    </dgm:pt>
    <dgm:pt modelId="{6CCE40BA-FDD1-574E-AF40-B47C218819C4}">
      <dgm:prSet phldrT="[Text]"/>
      <dgm:spPr/>
      <dgm:t>
        <a:bodyPr/>
        <a:lstStyle/>
        <a:p>
          <a:r>
            <a:rPr lang="en-US" dirty="0"/>
            <a:t>Stop</a:t>
          </a:r>
        </a:p>
      </dgm:t>
    </dgm:pt>
    <dgm:pt modelId="{B6BB340A-3227-5941-9889-0234C63123EB}" type="parTrans" cxnId="{92FD3572-2A72-6645-BDE9-C02C21975D39}">
      <dgm:prSet/>
      <dgm:spPr/>
      <dgm:t>
        <a:bodyPr/>
        <a:lstStyle/>
        <a:p>
          <a:endParaRPr lang="en-US"/>
        </a:p>
      </dgm:t>
    </dgm:pt>
    <dgm:pt modelId="{9EE25A7C-ECF5-3643-A594-2AA940C060E4}" type="sibTrans" cxnId="{92FD3572-2A72-6645-BDE9-C02C21975D39}">
      <dgm:prSet/>
      <dgm:spPr/>
      <dgm:t>
        <a:bodyPr/>
        <a:lstStyle/>
        <a:p>
          <a:endParaRPr lang="en-US"/>
        </a:p>
      </dgm:t>
    </dgm:pt>
    <dgm:pt modelId="{0DD7B4DF-08CC-4C44-A111-90D3EE1C528B}">
      <dgm:prSet phldrT="[Text]"/>
      <dgm:spPr/>
      <dgm:t>
        <a:bodyPr/>
        <a:lstStyle/>
        <a:p>
          <a:r>
            <a:rPr lang="en-US" dirty="0"/>
            <a:t>Start in Single User Mode	</a:t>
          </a:r>
        </a:p>
      </dgm:t>
    </dgm:pt>
    <dgm:pt modelId="{F7874B63-7716-E14A-894C-526659BA71E5}" type="parTrans" cxnId="{C88873C1-D092-604D-8D68-97FC80B8E8D0}">
      <dgm:prSet/>
      <dgm:spPr/>
      <dgm:t>
        <a:bodyPr/>
        <a:lstStyle/>
        <a:p>
          <a:endParaRPr lang="en-US"/>
        </a:p>
      </dgm:t>
    </dgm:pt>
    <dgm:pt modelId="{D0C66BEE-171E-5F40-AA9E-67D2F5495449}" type="sibTrans" cxnId="{C88873C1-D092-604D-8D68-97FC80B8E8D0}">
      <dgm:prSet/>
      <dgm:spPr/>
      <dgm:t>
        <a:bodyPr/>
        <a:lstStyle/>
        <a:p>
          <a:endParaRPr lang="en-US"/>
        </a:p>
      </dgm:t>
    </dgm:pt>
    <dgm:pt modelId="{901701A8-C451-EA44-BAA4-43DC4ED6D0C8}">
      <dgm:prSet phldrT="[Text]"/>
      <dgm:spPr/>
      <dgm:t>
        <a:bodyPr/>
        <a:lstStyle/>
        <a:p>
          <a:r>
            <a:rPr lang="en-US" dirty="0"/>
            <a:t>Disable / Fix the trigger</a:t>
          </a:r>
        </a:p>
      </dgm:t>
    </dgm:pt>
    <dgm:pt modelId="{82F1158B-86BB-BA48-B865-E37E8122F1A8}" type="parTrans" cxnId="{A3A216C0-FD7B-C04C-ACB7-8F4F11F1C5EA}">
      <dgm:prSet/>
      <dgm:spPr/>
      <dgm:t>
        <a:bodyPr/>
        <a:lstStyle/>
        <a:p>
          <a:endParaRPr lang="en-US"/>
        </a:p>
      </dgm:t>
    </dgm:pt>
    <dgm:pt modelId="{D114416E-413F-3A48-9436-29E65CED89AB}" type="sibTrans" cxnId="{A3A216C0-FD7B-C04C-ACB7-8F4F11F1C5EA}">
      <dgm:prSet/>
      <dgm:spPr/>
      <dgm:t>
        <a:bodyPr/>
        <a:lstStyle/>
        <a:p>
          <a:endParaRPr lang="en-US"/>
        </a:p>
      </dgm:t>
    </dgm:pt>
    <dgm:pt modelId="{54AB8F29-71DE-5D41-934E-8F7726D8DEA8}">
      <dgm:prSet/>
      <dgm:spPr/>
      <dgm:t>
        <a:bodyPr/>
        <a:lstStyle/>
        <a:p>
          <a:r>
            <a:rPr lang="en-US" dirty="0"/>
            <a:t>Restart Normally</a:t>
          </a:r>
        </a:p>
      </dgm:t>
    </dgm:pt>
    <dgm:pt modelId="{F66930CA-6DE3-6A48-BF3C-CCE157A1B566}" type="parTrans" cxnId="{1A167E53-7650-074C-AF21-FBB99E9EE1E9}">
      <dgm:prSet/>
      <dgm:spPr/>
      <dgm:t>
        <a:bodyPr/>
        <a:lstStyle/>
        <a:p>
          <a:endParaRPr lang="en-US"/>
        </a:p>
      </dgm:t>
    </dgm:pt>
    <dgm:pt modelId="{9E997824-A083-2340-9A48-7215560A740B}" type="sibTrans" cxnId="{1A167E53-7650-074C-AF21-FBB99E9EE1E9}">
      <dgm:prSet/>
      <dgm:spPr/>
      <dgm:t>
        <a:bodyPr/>
        <a:lstStyle/>
        <a:p>
          <a:endParaRPr lang="en-US"/>
        </a:p>
      </dgm:t>
    </dgm:pt>
    <dgm:pt modelId="{017A2EF9-BFF1-704F-BEA3-DF5F4BAB8F13}" type="pres">
      <dgm:prSet presAssocID="{3AB13E42-AFF4-0543-8D97-4C2E7D37F62F}" presName="Name0" presStyleCnt="0">
        <dgm:presLayoutVars>
          <dgm:dir/>
          <dgm:resizeHandles val="exact"/>
        </dgm:presLayoutVars>
      </dgm:prSet>
      <dgm:spPr/>
    </dgm:pt>
    <dgm:pt modelId="{7BCED2E6-D271-F54B-B252-5A55A9851F19}" type="pres">
      <dgm:prSet presAssocID="{6CCE40BA-FDD1-574E-AF40-B47C218819C4}" presName="node" presStyleLbl="node1" presStyleIdx="0" presStyleCnt="4" custLinFactNeighborX="4655" custLinFactNeighborY="0">
        <dgm:presLayoutVars>
          <dgm:bulletEnabled val="1"/>
        </dgm:presLayoutVars>
      </dgm:prSet>
      <dgm:spPr/>
    </dgm:pt>
    <dgm:pt modelId="{A4433586-C8B9-064C-86EC-A11E0F080CC8}" type="pres">
      <dgm:prSet presAssocID="{9EE25A7C-ECF5-3643-A594-2AA940C060E4}" presName="sibTrans" presStyleLbl="sibTrans2D1" presStyleIdx="0" presStyleCnt="3"/>
      <dgm:spPr/>
    </dgm:pt>
    <dgm:pt modelId="{82F7D53E-A775-9341-9AC3-124B5B29E329}" type="pres">
      <dgm:prSet presAssocID="{9EE25A7C-ECF5-3643-A594-2AA940C060E4}" presName="connectorText" presStyleLbl="sibTrans2D1" presStyleIdx="0" presStyleCnt="3"/>
      <dgm:spPr/>
    </dgm:pt>
    <dgm:pt modelId="{FC595F55-9CA5-874E-86A0-040EEA692311}" type="pres">
      <dgm:prSet presAssocID="{0DD7B4DF-08CC-4C44-A111-90D3EE1C528B}" presName="node" presStyleLbl="node1" presStyleIdx="1" presStyleCnt="4">
        <dgm:presLayoutVars>
          <dgm:bulletEnabled val="1"/>
        </dgm:presLayoutVars>
      </dgm:prSet>
      <dgm:spPr/>
    </dgm:pt>
    <dgm:pt modelId="{73DA5770-830D-6547-9093-50A3E89E1F75}" type="pres">
      <dgm:prSet presAssocID="{D0C66BEE-171E-5F40-AA9E-67D2F5495449}" presName="sibTrans" presStyleLbl="sibTrans2D1" presStyleIdx="1" presStyleCnt="3"/>
      <dgm:spPr/>
    </dgm:pt>
    <dgm:pt modelId="{38E8397B-B0AF-EE43-B77D-DBE31D711303}" type="pres">
      <dgm:prSet presAssocID="{D0C66BEE-171E-5F40-AA9E-67D2F5495449}" presName="connectorText" presStyleLbl="sibTrans2D1" presStyleIdx="1" presStyleCnt="3"/>
      <dgm:spPr/>
    </dgm:pt>
    <dgm:pt modelId="{3552F2D3-0392-194D-B667-B232EE522957}" type="pres">
      <dgm:prSet presAssocID="{901701A8-C451-EA44-BAA4-43DC4ED6D0C8}" presName="node" presStyleLbl="node1" presStyleIdx="2" presStyleCnt="4">
        <dgm:presLayoutVars>
          <dgm:bulletEnabled val="1"/>
        </dgm:presLayoutVars>
      </dgm:prSet>
      <dgm:spPr/>
    </dgm:pt>
    <dgm:pt modelId="{1CA7448D-CBC2-FD47-A05F-5A72074CF209}" type="pres">
      <dgm:prSet presAssocID="{D114416E-413F-3A48-9436-29E65CED89AB}" presName="sibTrans" presStyleLbl="sibTrans2D1" presStyleIdx="2" presStyleCnt="3"/>
      <dgm:spPr/>
    </dgm:pt>
    <dgm:pt modelId="{A9C70535-BCF4-E742-813E-B0D7031E9D1C}" type="pres">
      <dgm:prSet presAssocID="{D114416E-413F-3A48-9436-29E65CED89AB}" presName="connectorText" presStyleLbl="sibTrans2D1" presStyleIdx="2" presStyleCnt="3"/>
      <dgm:spPr/>
    </dgm:pt>
    <dgm:pt modelId="{868C3BF7-8C9B-7243-818D-F151363565B2}" type="pres">
      <dgm:prSet presAssocID="{54AB8F29-71DE-5D41-934E-8F7726D8DEA8}" presName="node" presStyleLbl="node1" presStyleIdx="3" presStyleCnt="4">
        <dgm:presLayoutVars>
          <dgm:bulletEnabled val="1"/>
        </dgm:presLayoutVars>
      </dgm:prSet>
      <dgm:spPr/>
    </dgm:pt>
  </dgm:ptLst>
  <dgm:cxnLst>
    <dgm:cxn modelId="{57DC331A-5EF5-4A43-B22B-F3543B517CB8}" type="presOf" srcId="{3AB13E42-AFF4-0543-8D97-4C2E7D37F62F}" destId="{017A2EF9-BFF1-704F-BEA3-DF5F4BAB8F13}" srcOrd="0" destOrd="0" presId="urn:microsoft.com/office/officeart/2005/8/layout/process1"/>
    <dgm:cxn modelId="{A668471C-19B6-F445-89F7-EC8EDE0702AF}" type="presOf" srcId="{D0C66BEE-171E-5F40-AA9E-67D2F5495449}" destId="{38E8397B-B0AF-EE43-B77D-DBE31D711303}" srcOrd="1" destOrd="0" presId="urn:microsoft.com/office/officeart/2005/8/layout/process1"/>
    <dgm:cxn modelId="{7E46F926-E012-5247-AEA7-FD30BB08530E}" type="presOf" srcId="{D114416E-413F-3A48-9436-29E65CED89AB}" destId="{1CA7448D-CBC2-FD47-A05F-5A72074CF209}" srcOrd="0" destOrd="0" presId="urn:microsoft.com/office/officeart/2005/8/layout/process1"/>
    <dgm:cxn modelId="{B1DE2A29-32ED-AE4E-9409-9DEA63A607F3}" type="presOf" srcId="{D0C66BEE-171E-5F40-AA9E-67D2F5495449}" destId="{73DA5770-830D-6547-9093-50A3E89E1F75}" srcOrd="0" destOrd="0" presId="urn:microsoft.com/office/officeart/2005/8/layout/process1"/>
    <dgm:cxn modelId="{2F39F748-64CB-CB45-A5E4-22FD9BE64BCE}" type="presOf" srcId="{6CCE40BA-FDD1-574E-AF40-B47C218819C4}" destId="{7BCED2E6-D271-F54B-B252-5A55A9851F19}" srcOrd="0" destOrd="0" presId="urn:microsoft.com/office/officeart/2005/8/layout/process1"/>
    <dgm:cxn modelId="{1A167E53-7650-074C-AF21-FBB99E9EE1E9}" srcId="{3AB13E42-AFF4-0543-8D97-4C2E7D37F62F}" destId="{54AB8F29-71DE-5D41-934E-8F7726D8DEA8}" srcOrd="3" destOrd="0" parTransId="{F66930CA-6DE3-6A48-BF3C-CCE157A1B566}" sibTransId="{9E997824-A083-2340-9A48-7215560A740B}"/>
    <dgm:cxn modelId="{6D968469-F5D5-B142-9211-41933AB627A2}" type="presOf" srcId="{9EE25A7C-ECF5-3643-A594-2AA940C060E4}" destId="{82F7D53E-A775-9341-9AC3-124B5B29E329}" srcOrd="1" destOrd="0" presId="urn:microsoft.com/office/officeart/2005/8/layout/process1"/>
    <dgm:cxn modelId="{269DC56A-9711-FE47-B2FD-DFFDA653C948}" type="presOf" srcId="{0DD7B4DF-08CC-4C44-A111-90D3EE1C528B}" destId="{FC595F55-9CA5-874E-86A0-040EEA692311}" srcOrd="0" destOrd="0" presId="urn:microsoft.com/office/officeart/2005/8/layout/process1"/>
    <dgm:cxn modelId="{92FD3572-2A72-6645-BDE9-C02C21975D39}" srcId="{3AB13E42-AFF4-0543-8D97-4C2E7D37F62F}" destId="{6CCE40BA-FDD1-574E-AF40-B47C218819C4}" srcOrd="0" destOrd="0" parTransId="{B6BB340A-3227-5941-9889-0234C63123EB}" sibTransId="{9EE25A7C-ECF5-3643-A594-2AA940C060E4}"/>
    <dgm:cxn modelId="{E766048D-BD79-4440-B5C4-A6A8EF6516CC}" type="presOf" srcId="{D114416E-413F-3A48-9436-29E65CED89AB}" destId="{A9C70535-BCF4-E742-813E-B0D7031E9D1C}" srcOrd="1" destOrd="0" presId="urn:microsoft.com/office/officeart/2005/8/layout/process1"/>
    <dgm:cxn modelId="{33E2DC96-FF58-3144-9443-BCA044B9023F}" type="presOf" srcId="{9EE25A7C-ECF5-3643-A594-2AA940C060E4}" destId="{A4433586-C8B9-064C-86EC-A11E0F080CC8}" srcOrd="0" destOrd="0" presId="urn:microsoft.com/office/officeart/2005/8/layout/process1"/>
    <dgm:cxn modelId="{AAD234BD-657A-1F4A-A00B-2C5A33E53AFA}" type="presOf" srcId="{901701A8-C451-EA44-BAA4-43DC4ED6D0C8}" destId="{3552F2D3-0392-194D-B667-B232EE522957}" srcOrd="0" destOrd="0" presId="urn:microsoft.com/office/officeart/2005/8/layout/process1"/>
    <dgm:cxn modelId="{A3A216C0-FD7B-C04C-ACB7-8F4F11F1C5EA}" srcId="{3AB13E42-AFF4-0543-8D97-4C2E7D37F62F}" destId="{901701A8-C451-EA44-BAA4-43DC4ED6D0C8}" srcOrd="2" destOrd="0" parTransId="{82F1158B-86BB-BA48-B865-E37E8122F1A8}" sibTransId="{D114416E-413F-3A48-9436-29E65CED89AB}"/>
    <dgm:cxn modelId="{C88873C1-D092-604D-8D68-97FC80B8E8D0}" srcId="{3AB13E42-AFF4-0543-8D97-4C2E7D37F62F}" destId="{0DD7B4DF-08CC-4C44-A111-90D3EE1C528B}" srcOrd="1" destOrd="0" parTransId="{F7874B63-7716-E14A-894C-526659BA71E5}" sibTransId="{D0C66BEE-171E-5F40-AA9E-67D2F5495449}"/>
    <dgm:cxn modelId="{52345FE9-029A-AE48-9142-F13B21DE08C7}" type="presOf" srcId="{54AB8F29-71DE-5D41-934E-8F7726D8DEA8}" destId="{868C3BF7-8C9B-7243-818D-F151363565B2}" srcOrd="0" destOrd="0" presId="urn:microsoft.com/office/officeart/2005/8/layout/process1"/>
    <dgm:cxn modelId="{C8595EF0-B271-5240-935F-EEA25BBE3EAD}" type="presParOf" srcId="{017A2EF9-BFF1-704F-BEA3-DF5F4BAB8F13}" destId="{7BCED2E6-D271-F54B-B252-5A55A9851F19}" srcOrd="0" destOrd="0" presId="urn:microsoft.com/office/officeart/2005/8/layout/process1"/>
    <dgm:cxn modelId="{F06189BD-DEAD-C441-84B2-0C9E16FE4B60}" type="presParOf" srcId="{017A2EF9-BFF1-704F-BEA3-DF5F4BAB8F13}" destId="{A4433586-C8B9-064C-86EC-A11E0F080CC8}" srcOrd="1" destOrd="0" presId="urn:microsoft.com/office/officeart/2005/8/layout/process1"/>
    <dgm:cxn modelId="{C9636354-5B6A-D44B-BE83-9C56967E6CB4}" type="presParOf" srcId="{A4433586-C8B9-064C-86EC-A11E0F080CC8}" destId="{82F7D53E-A775-9341-9AC3-124B5B29E329}" srcOrd="0" destOrd="0" presId="urn:microsoft.com/office/officeart/2005/8/layout/process1"/>
    <dgm:cxn modelId="{984B1257-B9E8-7942-A199-8C911F2323CC}" type="presParOf" srcId="{017A2EF9-BFF1-704F-BEA3-DF5F4BAB8F13}" destId="{FC595F55-9CA5-874E-86A0-040EEA692311}" srcOrd="2" destOrd="0" presId="urn:microsoft.com/office/officeart/2005/8/layout/process1"/>
    <dgm:cxn modelId="{79043A8C-45E7-D64D-ABB8-289A4A9844D9}" type="presParOf" srcId="{017A2EF9-BFF1-704F-BEA3-DF5F4BAB8F13}" destId="{73DA5770-830D-6547-9093-50A3E89E1F75}" srcOrd="3" destOrd="0" presId="urn:microsoft.com/office/officeart/2005/8/layout/process1"/>
    <dgm:cxn modelId="{6364D683-0633-6547-AF6E-E99A122D4B81}" type="presParOf" srcId="{73DA5770-830D-6547-9093-50A3E89E1F75}" destId="{38E8397B-B0AF-EE43-B77D-DBE31D711303}" srcOrd="0" destOrd="0" presId="urn:microsoft.com/office/officeart/2005/8/layout/process1"/>
    <dgm:cxn modelId="{353152DC-0A28-6E4F-9C66-6E186D269550}" type="presParOf" srcId="{017A2EF9-BFF1-704F-BEA3-DF5F4BAB8F13}" destId="{3552F2D3-0392-194D-B667-B232EE522957}" srcOrd="4" destOrd="0" presId="urn:microsoft.com/office/officeart/2005/8/layout/process1"/>
    <dgm:cxn modelId="{899DE45B-B689-1346-8C5B-846A1A37B615}" type="presParOf" srcId="{017A2EF9-BFF1-704F-BEA3-DF5F4BAB8F13}" destId="{1CA7448D-CBC2-FD47-A05F-5A72074CF209}" srcOrd="5" destOrd="0" presId="urn:microsoft.com/office/officeart/2005/8/layout/process1"/>
    <dgm:cxn modelId="{8EB75227-F34A-D040-8EE7-2321CA0A9289}" type="presParOf" srcId="{1CA7448D-CBC2-FD47-A05F-5A72074CF209}" destId="{A9C70535-BCF4-E742-813E-B0D7031E9D1C}" srcOrd="0" destOrd="0" presId="urn:microsoft.com/office/officeart/2005/8/layout/process1"/>
    <dgm:cxn modelId="{A1AB909C-E7AB-5C44-902A-18D29E5DFDC2}" type="presParOf" srcId="{017A2EF9-BFF1-704F-BEA3-DF5F4BAB8F13}" destId="{868C3BF7-8C9B-7243-818D-F151363565B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B13E42-AFF4-0543-8D97-4C2E7D37F62F}" type="doc">
      <dgm:prSet loTypeId="urn:microsoft.com/office/officeart/2005/8/layout/process1" loCatId="" qsTypeId="urn:microsoft.com/office/officeart/2005/8/quickstyle/simple1" qsCatId="simple" csTypeId="urn:microsoft.com/office/officeart/2005/8/colors/accent5_1" csCatId="accent5" phldr="1"/>
      <dgm:spPr/>
    </dgm:pt>
    <dgm:pt modelId="{6CCE40BA-FDD1-574E-AF40-B47C218819C4}">
      <dgm:prSet phldrT="[Text]" custT="1"/>
      <dgm:spPr/>
      <dgm:t>
        <a:bodyPr/>
        <a:lstStyle/>
        <a:p>
          <a:r>
            <a:rPr lang="en-US" sz="1200" dirty="0"/>
            <a:t>Edit </a:t>
          </a:r>
        </a:p>
        <a:p>
          <a:r>
            <a:rPr lang="en-US" sz="1200" dirty="0" err="1"/>
            <a:t>Postgresql.conf</a:t>
          </a:r>
          <a:endParaRPr lang="en-US" sz="1200" dirty="0"/>
        </a:p>
      </dgm:t>
    </dgm:pt>
    <dgm:pt modelId="{B6BB340A-3227-5941-9889-0234C63123EB}" type="parTrans" cxnId="{92FD3572-2A72-6645-BDE9-C02C21975D39}">
      <dgm:prSet/>
      <dgm:spPr/>
      <dgm:t>
        <a:bodyPr/>
        <a:lstStyle/>
        <a:p>
          <a:endParaRPr lang="en-US"/>
        </a:p>
      </dgm:t>
    </dgm:pt>
    <dgm:pt modelId="{9EE25A7C-ECF5-3643-A594-2AA940C060E4}" type="sibTrans" cxnId="{92FD3572-2A72-6645-BDE9-C02C21975D39}">
      <dgm:prSet/>
      <dgm:spPr/>
      <dgm:t>
        <a:bodyPr/>
        <a:lstStyle/>
        <a:p>
          <a:endParaRPr lang="en-US"/>
        </a:p>
      </dgm:t>
    </dgm:pt>
    <dgm:pt modelId="{0DD7B4DF-08CC-4C44-A111-90D3EE1C528B}">
      <dgm:prSet phldrT="[Text]" custT="1"/>
      <dgm:spPr/>
      <dgm:t>
        <a:bodyPr/>
        <a:lstStyle/>
        <a:p>
          <a:r>
            <a:rPr lang="en-US" sz="1200" dirty="0"/>
            <a:t>Reload Configuration</a:t>
          </a:r>
        </a:p>
      </dgm:t>
    </dgm:pt>
    <dgm:pt modelId="{F7874B63-7716-E14A-894C-526659BA71E5}" type="parTrans" cxnId="{C88873C1-D092-604D-8D68-97FC80B8E8D0}">
      <dgm:prSet/>
      <dgm:spPr/>
      <dgm:t>
        <a:bodyPr/>
        <a:lstStyle/>
        <a:p>
          <a:endParaRPr lang="en-US"/>
        </a:p>
      </dgm:t>
    </dgm:pt>
    <dgm:pt modelId="{D0C66BEE-171E-5F40-AA9E-67D2F5495449}" type="sibTrans" cxnId="{C88873C1-D092-604D-8D68-97FC80B8E8D0}">
      <dgm:prSet/>
      <dgm:spPr/>
      <dgm:t>
        <a:bodyPr/>
        <a:lstStyle/>
        <a:p>
          <a:endParaRPr lang="en-US"/>
        </a:p>
      </dgm:t>
    </dgm:pt>
    <dgm:pt modelId="{901701A8-C451-EA44-BAA4-43DC4ED6D0C8}">
      <dgm:prSet phldrT="[Text]" custT="1"/>
      <dgm:spPr/>
      <dgm:t>
        <a:bodyPr/>
        <a:lstStyle/>
        <a:p>
          <a:r>
            <a:rPr lang="en-US" sz="1200" dirty="0"/>
            <a:t>Drop / Fix the trigger</a:t>
          </a:r>
        </a:p>
      </dgm:t>
    </dgm:pt>
    <dgm:pt modelId="{82F1158B-86BB-BA48-B865-E37E8122F1A8}" type="parTrans" cxnId="{A3A216C0-FD7B-C04C-ACB7-8F4F11F1C5EA}">
      <dgm:prSet/>
      <dgm:spPr/>
      <dgm:t>
        <a:bodyPr/>
        <a:lstStyle/>
        <a:p>
          <a:endParaRPr lang="en-US"/>
        </a:p>
      </dgm:t>
    </dgm:pt>
    <dgm:pt modelId="{D114416E-413F-3A48-9436-29E65CED89AB}" type="sibTrans" cxnId="{A3A216C0-FD7B-C04C-ACB7-8F4F11F1C5EA}">
      <dgm:prSet/>
      <dgm:spPr/>
      <dgm:t>
        <a:bodyPr/>
        <a:lstStyle/>
        <a:p>
          <a:endParaRPr lang="en-US"/>
        </a:p>
      </dgm:t>
    </dgm:pt>
    <dgm:pt modelId="{54AB8F29-71DE-5D41-934E-8F7726D8DEA8}">
      <dgm:prSet custT="1"/>
      <dgm:spPr/>
      <dgm:t>
        <a:bodyPr/>
        <a:lstStyle/>
        <a:p>
          <a:r>
            <a:rPr lang="en-US" sz="1200" dirty="0"/>
            <a:t>Re-enable Event Triggers &amp; reload configuration</a:t>
          </a:r>
        </a:p>
      </dgm:t>
    </dgm:pt>
    <dgm:pt modelId="{F66930CA-6DE3-6A48-BF3C-CCE157A1B566}" type="parTrans" cxnId="{1A167E53-7650-074C-AF21-FBB99E9EE1E9}">
      <dgm:prSet/>
      <dgm:spPr/>
      <dgm:t>
        <a:bodyPr/>
        <a:lstStyle/>
        <a:p>
          <a:endParaRPr lang="en-US"/>
        </a:p>
      </dgm:t>
    </dgm:pt>
    <dgm:pt modelId="{9E997824-A083-2340-9A48-7215560A740B}" type="sibTrans" cxnId="{1A167E53-7650-074C-AF21-FBB99E9EE1E9}">
      <dgm:prSet/>
      <dgm:spPr/>
      <dgm:t>
        <a:bodyPr/>
        <a:lstStyle/>
        <a:p>
          <a:endParaRPr lang="en-US"/>
        </a:p>
      </dgm:t>
    </dgm:pt>
    <dgm:pt modelId="{017A2EF9-BFF1-704F-BEA3-DF5F4BAB8F13}" type="pres">
      <dgm:prSet presAssocID="{3AB13E42-AFF4-0543-8D97-4C2E7D37F62F}" presName="Name0" presStyleCnt="0">
        <dgm:presLayoutVars>
          <dgm:dir/>
          <dgm:resizeHandles val="exact"/>
        </dgm:presLayoutVars>
      </dgm:prSet>
      <dgm:spPr/>
    </dgm:pt>
    <dgm:pt modelId="{7BCED2E6-D271-F54B-B252-5A55A9851F19}" type="pres">
      <dgm:prSet presAssocID="{6CCE40BA-FDD1-574E-AF40-B47C218819C4}" presName="node" presStyleLbl="node1" presStyleIdx="0" presStyleCnt="4" custLinFactNeighborX="49663" custLinFactNeighborY="-89796">
        <dgm:presLayoutVars>
          <dgm:bulletEnabled val="1"/>
        </dgm:presLayoutVars>
      </dgm:prSet>
      <dgm:spPr/>
    </dgm:pt>
    <dgm:pt modelId="{A4433586-C8B9-064C-86EC-A11E0F080CC8}" type="pres">
      <dgm:prSet presAssocID="{9EE25A7C-ECF5-3643-A594-2AA940C060E4}" presName="sibTrans" presStyleLbl="sibTrans2D1" presStyleIdx="0" presStyleCnt="3"/>
      <dgm:spPr/>
    </dgm:pt>
    <dgm:pt modelId="{82F7D53E-A775-9341-9AC3-124B5B29E329}" type="pres">
      <dgm:prSet presAssocID="{9EE25A7C-ECF5-3643-A594-2AA940C060E4}" presName="connectorText" presStyleLbl="sibTrans2D1" presStyleIdx="0" presStyleCnt="3"/>
      <dgm:spPr/>
    </dgm:pt>
    <dgm:pt modelId="{FC595F55-9CA5-874E-86A0-040EEA692311}" type="pres">
      <dgm:prSet presAssocID="{0DD7B4DF-08CC-4C44-A111-90D3EE1C528B}" presName="node" presStyleLbl="node1" presStyleIdx="1" presStyleCnt="4" custScaleX="66473">
        <dgm:presLayoutVars>
          <dgm:bulletEnabled val="1"/>
        </dgm:presLayoutVars>
      </dgm:prSet>
      <dgm:spPr/>
    </dgm:pt>
    <dgm:pt modelId="{73DA5770-830D-6547-9093-50A3E89E1F75}" type="pres">
      <dgm:prSet presAssocID="{D0C66BEE-171E-5F40-AA9E-67D2F5495449}" presName="sibTrans" presStyleLbl="sibTrans2D1" presStyleIdx="1" presStyleCnt="3"/>
      <dgm:spPr/>
    </dgm:pt>
    <dgm:pt modelId="{38E8397B-B0AF-EE43-B77D-DBE31D711303}" type="pres">
      <dgm:prSet presAssocID="{D0C66BEE-171E-5F40-AA9E-67D2F5495449}" presName="connectorText" presStyleLbl="sibTrans2D1" presStyleIdx="1" presStyleCnt="3"/>
      <dgm:spPr/>
    </dgm:pt>
    <dgm:pt modelId="{3552F2D3-0392-194D-B667-B232EE522957}" type="pres">
      <dgm:prSet presAssocID="{901701A8-C451-EA44-BAA4-43DC4ED6D0C8}" presName="node" presStyleLbl="node1" presStyleIdx="2" presStyleCnt="4" custLinFactNeighborX="-4027" custLinFactNeighborY="23333">
        <dgm:presLayoutVars>
          <dgm:bulletEnabled val="1"/>
        </dgm:presLayoutVars>
      </dgm:prSet>
      <dgm:spPr/>
    </dgm:pt>
    <dgm:pt modelId="{1CA7448D-CBC2-FD47-A05F-5A72074CF209}" type="pres">
      <dgm:prSet presAssocID="{D114416E-413F-3A48-9436-29E65CED89AB}" presName="sibTrans" presStyleLbl="sibTrans2D1" presStyleIdx="2" presStyleCnt="3"/>
      <dgm:spPr/>
    </dgm:pt>
    <dgm:pt modelId="{A9C70535-BCF4-E742-813E-B0D7031E9D1C}" type="pres">
      <dgm:prSet presAssocID="{D114416E-413F-3A48-9436-29E65CED89AB}" presName="connectorText" presStyleLbl="sibTrans2D1" presStyleIdx="2" presStyleCnt="3"/>
      <dgm:spPr/>
    </dgm:pt>
    <dgm:pt modelId="{868C3BF7-8C9B-7243-818D-F151363565B2}" type="pres">
      <dgm:prSet presAssocID="{54AB8F29-71DE-5D41-934E-8F7726D8DEA8}" presName="node" presStyleLbl="node1" presStyleIdx="3" presStyleCnt="4">
        <dgm:presLayoutVars>
          <dgm:bulletEnabled val="1"/>
        </dgm:presLayoutVars>
      </dgm:prSet>
      <dgm:spPr/>
    </dgm:pt>
  </dgm:ptLst>
  <dgm:cxnLst>
    <dgm:cxn modelId="{57DC331A-5EF5-4A43-B22B-F3543B517CB8}" type="presOf" srcId="{3AB13E42-AFF4-0543-8D97-4C2E7D37F62F}" destId="{017A2EF9-BFF1-704F-BEA3-DF5F4BAB8F13}" srcOrd="0" destOrd="0" presId="urn:microsoft.com/office/officeart/2005/8/layout/process1"/>
    <dgm:cxn modelId="{A668471C-19B6-F445-89F7-EC8EDE0702AF}" type="presOf" srcId="{D0C66BEE-171E-5F40-AA9E-67D2F5495449}" destId="{38E8397B-B0AF-EE43-B77D-DBE31D711303}" srcOrd="1" destOrd="0" presId="urn:microsoft.com/office/officeart/2005/8/layout/process1"/>
    <dgm:cxn modelId="{7E46F926-E012-5247-AEA7-FD30BB08530E}" type="presOf" srcId="{D114416E-413F-3A48-9436-29E65CED89AB}" destId="{1CA7448D-CBC2-FD47-A05F-5A72074CF209}" srcOrd="0" destOrd="0" presId="urn:microsoft.com/office/officeart/2005/8/layout/process1"/>
    <dgm:cxn modelId="{B1DE2A29-32ED-AE4E-9409-9DEA63A607F3}" type="presOf" srcId="{D0C66BEE-171E-5F40-AA9E-67D2F5495449}" destId="{73DA5770-830D-6547-9093-50A3E89E1F75}" srcOrd="0" destOrd="0" presId="urn:microsoft.com/office/officeart/2005/8/layout/process1"/>
    <dgm:cxn modelId="{2F39F748-64CB-CB45-A5E4-22FD9BE64BCE}" type="presOf" srcId="{6CCE40BA-FDD1-574E-AF40-B47C218819C4}" destId="{7BCED2E6-D271-F54B-B252-5A55A9851F19}" srcOrd="0" destOrd="0" presId="urn:microsoft.com/office/officeart/2005/8/layout/process1"/>
    <dgm:cxn modelId="{1A167E53-7650-074C-AF21-FBB99E9EE1E9}" srcId="{3AB13E42-AFF4-0543-8D97-4C2E7D37F62F}" destId="{54AB8F29-71DE-5D41-934E-8F7726D8DEA8}" srcOrd="3" destOrd="0" parTransId="{F66930CA-6DE3-6A48-BF3C-CCE157A1B566}" sibTransId="{9E997824-A083-2340-9A48-7215560A740B}"/>
    <dgm:cxn modelId="{6D968469-F5D5-B142-9211-41933AB627A2}" type="presOf" srcId="{9EE25A7C-ECF5-3643-A594-2AA940C060E4}" destId="{82F7D53E-A775-9341-9AC3-124B5B29E329}" srcOrd="1" destOrd="0" presId="urn:microsoft.com/office/officeart/2005/8/layout/process1"/>
    <dgm:cxn modelId="{269DC56A-9711-FE47-B2FD-DFFDA653C948}" type="presOf" srcId="{0DD7B4DF-08CC-4C44-A111-90D3EE1C528B}" destId="{FC595F55-9CA5-874E-86A0-040EEA692311}" srcOrd="0" destOrd="0" presId="urn:microsoft.com/office/officeart/2005/8/layout/process1"/>
    <dgm:cxn modelId="{92FD3572-2A72-6645-BDE9-C02C21975D39}" srcId="{3AB13E42-AFF4-0543-8D97-4C2E7D37F62F}" destId="{6CCE40BA-FDD1-574E-AF40-B47C218819C4}" srcOrd="0" destOrd="0" parTransId="{B6BB340A-3227-5941-9889-0234C63123EB}" sibTransId="{9EE25A7C-ECF5-3643-A594-2AA940C060E4}"/>
    <dgm:cxn modelId="{E766048D-BD79-4440-B5C4-A6A8EF6516CC}" type="presOf" srcId="{D114416E-413F-3A48-9436-29E65CED89AB}" destId="{A9C70535-BCF4-E742-813E-B0D7031E9D1C}" srcOrd="1" destOrd="0" presId="urn:microsoft.com/office/officeart/2005/8/layout/process1"/>
    <dgm:cxn modelId="{33E2DC96-FF58-3144-9443-BCA044B9023F}" type="presOf" srcId="{9EE25A7C-ECF5-3643-A594-2AA940C060E4}" destId="{A4433586-C8B9-064C-86EC-A11E0F080CC8}" srcOrd="0" destOrd="0" presId="urn:microsoft.com/office/officeart/2005/8/layout/process1"/>
    <dgm:cxn modelId="{AAD234BD-657A-1F4A-A00B-2C5A33E53AFA}" type="presOf" srcId="{901701A8-C451-EA44-BAA4-43DC4ED6D0C8}" destId="{3552F2D3-0392-194D-B667-B232EE522957}" srcOrd="0" destOrd="0" presId="urn:microsoft.com/office/officeart/2005/8/layout/process1"/>
    <dgm:cxn modelId="{A3A216C0-FD7B-C04C-ACB7-8F4F11F1C5EA}" srcId="{3AB13E42-AFF4-0543-8D97-4C2E7D37F62F}" destId="{901701A8-C451-EA44-BAA4-43DC4ED6D0C8}" srcOrd="2" destOrd="0" parTransId="{82F1158B-86BB-BA48-B865-E37E8122F1A8}" sibTransId="{D114416E-413F-3A48-9436-29E65CED89AB}"/>
    <dgm:cxn modelId="{C88873C1-D092-604D-8D68-97FC80B8E8D0}" srcId="{3AB13E42-AFF4-0543-8D97-4C2E7D37F62F}" destId="{0DD7B4DF-08CC-4C44-A111-90D3EE1C528B}" srcOrd="1" destOrd="0" parTransId="{F7874B63-7716-E14A-894C-526659BA71E5}" sibTransId="{D0C66BEE-171E-5F40-AA9E-67D2F5495449}"/>
    <dgm:cxn modelId="{52345FE9-029A-AE48-9142-F13B21DE08C7}" type="presOf" srcId="{54AB8F29-71DE-5D41-934E-8F7726D8DEA8}" destId="{868C3BF7-8C9B-7243-818D-F151363565B2}" srcOrd="0" destOrd="0" presId="urn:microsoft.com/office/officeart/2005/8/layout/process1"/>
    <dgm:cxn modelId="{C8595EF0-B271-5240-935F-EEA25BBE3EAD}" type="presParOf" srcId="{017A2EF9-BFF1-704F-BEA3-DF5F4BAB8F13}" destId="{7BCED2E6-D271-F54B-B252-5A55A9851F19}" srcOrd="0" destOrd="0" presId="urn:microsoft.com/office/officeart/2005/8/layout/process1"/>
    <dgm:cxn modelId="{F06189BD-DEAD-C441-84B2-0C9E16FE4B60}" type="presParOf" srcId="{017A2EF9-BFF1-704F-BEA3-DF5F4BAB8F13}" destId="{A4433586-C8B9-064C-86EC-A11E0F080CC8}" srcOrd="1" destOrd="0" presId="urn:microsoft.com/office/officeart/2005/8/layout/process1"/>
    <dgm:cxn modelId="{C9636354-5B6A-D44B-BE83-9C56967E6CB4}" type="presParOf" srcId="{A4433586-C8B9-064C-86EC-A11E0F080CC8}" destId="{82F7D53E-A775-9341-9AC3-124B5B29E329}" srcOrd="0" destOrd="0" presId="urn:microsoft.com/office/officeart/2005/8/layout/process1"/>
    <dgm:cxn modelId="{984B1257-B9E8-7942-A199-8C911F2323CC}" type="presParOf" srcId="{017A2EF9-BFF1-704F-BEA3-DF5F4BAB8F13}" destId="{FC595F55-9CA5-874E-86A0-040EEA692311}" srcOrd="2" destOrd="0" presId="urn:microsoft.com/office/officeart/2005/8/layout/process1"/>
    <dgm:cxn modelId="{79043A8C-45E7-D64D-ABB8-289A4A9844D9}" type="presParOf" srcId="{017A2EF9-BFF1-704F-BEA3-DF5F4BAB8F13}" destId="{73DA5770-830D-6547-9093-50A3E89E1F75}" srcOrd="3" destOrd="0" presId="urn:microsoft.com/office/officeart/2005/8/layout/process1"/>
    <dgm:cxn modelId="{6364D683-0633-6547-AF6E-E99A122D4B81}" type="presParOf" srcId="{73DA5770-830D-6547-9093-50A3E89E1F75}" destId="{38E8397B-B0AF-EE43-B77D-DBE31D711303}" srcOrd="0" destOrd="0" presId="urn:microsoft.com/office/officeart/2005/8/layout/process1"/>
    <dgm:cxn modelId="{353152DC-0A28-6E4F-9C66-6E186D269550}" type="presParOf" srcId="{017A2EF9-BFF1-704F-BEA3-DF5F4BAB8F13}" destId="{3552F2D3-0392-194D-B667-B232EE522957}" srcOrd="4" destOrd="0" presId="urn:microsoft.com/office/officeart/2005/8/layout/process1"/>
    <dgm:cxn modelId="{899DE45B-B689-1346-8C5B-846A1A37B615}" type="presParOf" srcId="{017A2EF9-BFF1-704F-BEA3-DF5F4BAB8F13}" destId="{1CA7448D-CBC2-FD47-A05F-5A72074CF209}" srcOrd="5" destOrd="0" presId="urn:microsoft.com/office/officeart/2005/8/layout/process1"/>
    <dgm:cxn modelId="{8EB75227-F34A-D040-8EE7-2321CA0A9289}" type="presParOf" srcId="{1CA7448D-CBC2-FD47-A05F-5A72074CF209}" destId="{A9C70535-BCF4-E742-813E-B0D7031E9D1C}" srcOrd="0" destOrd="0" presId="urn:microsoft.com/office/officeart/2005/8/layout/process1"/>
    <dgm:cxn modelId="{A1AB909C-E7AB-5C44-902A-18D29E5DFDC2}" type="presParOf" srcId="{017A2EF9-BFF1-704F-BEA3-DF5F4BAB8F13}" destId="{868C3BF7-8C9B-7243-818D-F151363565B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ED2E6-D271-F54B-B252-5A55A9851F19}">
      <dsp:nvSpPr>
        <dsp:cNvPr id="0" name=""/>
        <dsp:cNvSpPr/>
      </dsp:nvSpPr>
      <dsp:spPr>
        <a:xfrm>
          <a:off x="32650" y="616084"/>
          <a:ext cx="1561703" cy="9809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Stop</a:t>
          </a:r>
        </a:p>
      </dsp:txBody>
      <dsp:txXfrm>
        <a:off x="61381" y="644815"/>
        <a:ext cx="1504241" cy="923482"/>
      </dsp:txXfrm>
    </dsp:sp>
    <dsp:sp modelId="{A4433586-C8B9-064C-86EC-A11E0F080CC8}">
      <dsp:nvSpPr>
        <dsp:cNvPr id="0" name=""/>
        <dsp:cNvSpPr/>
      </dsp:nvSpPr>
      <dsp:spPr>
        <a:xfrm>
          <a:off x="1743254" y="912905"/>
          <a:ext cx="315669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743254" y="990365"/>
        <a:ext cx="220968" cy="232382"/>
      </dsp:txXfrm>
    </dsp:sp>
    <dsp:sp modelId="{FC595F55-9CA5-874E-86A0-040EEA692311}">
      <dsp:nvSpPr>
        <dsp:cNvPr id="0" name=""/>
        <dsp:cNvSpPr/>
      </dsp:nvSpPr>
      <dsp:spPr>
        <a:xfrm>
          <a:off x="2189956" y="616084"/>
          <a:ext cx="1561703" cy="9809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Start in Single User Mode	</a:t>
          </a:r>
        </a:p>
      </dsp:txBody>
      <dsp:txXfrm>
        <a:off x="2218687" y="644815"/>
        <a:ext cx="1504241" cy="923482"/>
      </dsp:txXfrm>
    </dsp:sp>
    <dsp:sp modelId="{73DA5770-830D-6547-9093-50A3E89E1F75}">
      <dsp:nvSpPr>
        <dsp:cNvPr id="0" name=""/>
        <dsp:cNvSpPr/>
      </dsp:nvSpPr>
      <dsp:spPr>
        <a:xfrm>
          <a:off x="3907829" y="912905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907829" y="990365"/>
        <a:ext cx="231757" cy="232382"/>
      </dsp:txXfrm>
    </dsp:sp>
    <dsp:sp modelId="{3552F2D3-0392-194D-B667-B232EE522957}">
      <dsp:nvSpPr>
        <dsp:cNvPr id="0" name=""/>
        <dsp:cNvSpPr/>
      </dsp:nvSpPr>
      <dsp:spPr>
        <a:xfrm>
          <a:off x="4376340" y="616084"/>
          <a:ext cx="1561703" cy="9809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Disable / Fix the trigger</a:t>
          </a:r>
        </a:p>
      </dsp:txBody>
      <dsp:txXfrm>
        <a:off x="4405071" y="644815"/>
        <a:ext cx="1504241" cy="923482"/>
      </dsp:txXfrm>
    </dsp:sp>
    <dsp:sp modelId="{1CA7448D-CBC2-FD47-A05F-5A72074CF209}">
      <dsp:nvSpPr>
        <dsp:cNvPr id="0" name=""/>
        <dsp:cNvSpPr/>
      </dsp:nvSpPr>
      <dsp:spPr>
        <a:xfrm>
          <a:off x="6094214" y="912905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094214" y="990365"/>
        <a:ext cx="231757" cy="232382"/>
      </dsp:txXfrm>
    </dsp:sp>
    <dsp:sp modelId="{868C3BF7-8C9B-7243-818D-F151363565B2}">
      <dsp:nvSpPr>
        <dsp:cNvPr id="0" name=""/>
        <dsp:cNvSpPr/>
      </dsp:nvSpPr>
      <dsp:spPr>
        <a:xfrm>
          <a:off x="6562724" y="616084"/>
          <a:ext cx="1561703" cy="9809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Restart Normally</a:t>
          </a:r>
        </a:p>
      </dsp:txBody>
      <dsp:txXfrm>
        <a:off x="6591455" y="644815"/>
        <a:ext cx="1504241" cy="923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ED2E6-D271-F54B-B252-5A55A9851F19}">
      <dsp:nvSpPr>
        <dsp:cNvPr id="0" name=""/>
        <dsp:cNvSpPr/>
      </dsp:nvSpPr>
      <dsp:spPr>
        <a:xfrm>
          <a:off x="357043" y="0"/>
          <a:ext cx="1772077" cy="9401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Edit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Postgresql.conf</a:t>
          </a:r>
          <a:endParaRPr lang="en-US" sz="1200" kern="1200" dirty="0"/>
        </a:p>
      </dsp:txBody>
      <dsp:txXfrm>
        <a:off x="384580" y="27537"/>
        <a:ext cx="1717003" cy="885123"/>
      </dsp:txXfrm>
    </dsp:sp>
    <dsp:sp modelId="{A4433586-C8B9-064C-86EC-A11E0F080CC8}">
      <dsp:nvSpPr>
        <dsp:cNvPr id="0" name=""/>
        <dsp:cNvSpPr/>
      </dsp:nvSpPr>
      <dsp:spPr>
        <a:xfrm>
          <a:off x="2218322" y="250360"/>
          <a:ext cx="189106" cy="4394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218322" y="338255"/>
        <a:ext cx="132374" cy="263685"/>
      </dsp:txXfrm>
    </dsp:sp>
    <dsp:sp modelId="{FC595F55-9CA5-874E-86A0-040EEA692311}">
      <dsp:nvSpPr>
        <dsp:cNvPr id="0" name=""/>
        <dsp:cNvSpPr/>
      </dsp:nvSpPr>
      <dsp:spPr>
        <a:xfrm>
          <a:off x="2485926" y="0"/>
          <a:ext cx="1177953" cy="9401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Reload Configuration</a:t>
          </a:r>
        </a:p>
      </dsp:txBody>
      <dsp:txXfrm>
        <a:off x="2513463" y="27537"/>
        <a:ext cx="1122879" cy="885123"/>
      </dsp:txXfrm>
    </dsp:sp>
    <dsp:sp modelId="{73DA5770-830D-6547-9093-50A3E89E1F75}">
      <dsp:nvSpPr>
        <dsp:cNvPr id="0" name=""/>
        <dsp:cNvSpPr/>
      </dsp:nvSpPr>
      <dsp:spPr>
        <a:xfrm>
          <a:off x="3833951" y="250360"/>
          <a:ext cx="360551" cy="4394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833951" y="338255"/>
        <a:ext cx="252386" cy="263685"/>
      </dsp:txXfrm>
    </dsp:sp>
    <dsp:sp modelId="{3552F2D3-0392-194D-B667-B232EE522957}">
      <dsp:nvSpPr>
        <dsp:cNvPr id="0" name=""/>
        <dsp:cNvSpPr/>
      </dsp:nvSpPr>
      <dsp:spPr>
        <a:xfrm>
          <a:off x="4344166" y="0"/>
          <a:ext cx="1772077" cy="9401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Drop / Fix the trigger</a:t>
          </a:r>
        </a:p>
      </dsp:txBody>
      <dsp:txXfrm>
        <a:off x="4371703" y="27537"/>
        <a:ext cx="1717003" cy="885123"/>
      </dsp:txXfrm>
    </dsp:sp>
    <dsp:sp modelId="{1CA7448D-CBC2-FD47-A05F-5A72074CF209}">
      <dsp:nvSpPr>
        <dsp:cNvPr id="0" name=""/>
        <dsp:cNvSpPr/>
      </dsp:nvSpPr>
      <dsp:spPr>
        <a:xfrm>
          <a:off x="6300588" y="250360"/>
          <a:ext cx="390809" cy="4394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300588" y="338255"/>
        <a:ext cx="273566" cy="263685"/>
      </dsp:txXfrm>
    </dsp:sp>
    <dsp:sp modelId="{868C3BF7-8C9B-7243-818D-F151363565B2}">
      <dsp:nvSpPr>
        <dsp:cNvPr id="0" name=""/>
        <dsp:cNvSpPr/>
      </dsp:nvSpPr>
      <dsp:spPr>
        <a:xfrm>
          <a:off x="6853619" y="0"/>
          <a:ext cx="1772077" cy="9401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Re-enable Event Triggers &amp; reload configuration</a:t>
          </a:r>
        </a:p>
      </dsp:txBody>
      <dsp:txXfrm>
        <a:off x="6881156" y="27537"/>
        <a:ext cx="1717003" cy="885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82ACEE-91D8-461A-88C6-B8606BAB6C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9431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9EC66B43-FAD8-4FE7-BFB7-29FDC59F0FE3}" type="slidenum">
              <a:rPr lang="en-US" sz="1000" smtClean="0"/>
              <a:pPr algn="ct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51027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513608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886200"/>
            <a:ext cx="5486400" cy="4799013"/>
          </a:xfrm>
          <a:prstGeom prst="rect">
            <a:avLst/>
          </a:prstGeom>
        </p:spPr>
        <p:txBody>
          <a:bodyPr vert="horz" lIns="0" tIns="45720" rIns="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2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850872" y="8685213"/>
            <a:ext cx="115625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/>
            </a:lvl1pPr>
          </a:lstStyle>
          <a:p>
            <a:fld id="{CCAA1041-9B3C-439E-B0CD-6B58F9A3AC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65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30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5425" indent="0" algn="l" defTabSz="914400" rtl="0" eaLnBrk="1" latinLnBrk="0" hangingPunct="1">
      <a:spcAft>
        <a:spcPts val="30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11175" indent="0" algn="l" defTabSz="914400" rtl="0" eaLnBrk="1" latinLnBrk="0" hangingPunct="1">
      <a:spcAft>
        <a:spcPts val="30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2760" userDrawn="1">
          <p15:clr>
            <a:srgbClr val="F26B43"/>
          </p15:clr>
        </p15:guide>
        <p15:guide id="3" pos="432" userDrawn="1">
          <p15:clr>
            <a:srgbClr val="F26B43"/>
          </p15:clr>
        </p15:guide>
        <p15:guide id="4" pos="3888" userDrawn="1">
          <p15:clr>
            <a:srgbClr val="F26B43"/>
          </p15:clr>
        </p15:guide>
        <p15:guide id="5" orient="horz" pos="2256" userDrawn="1">
          <p15:clr>
            <a:srgbClr val="F26B43"/>
          </p15:clr>
        </p15:guide>
        <p15:guide id="6" orient="horz" pos="312" userDrawn="1">
          <p15:clr>
            <a:srgbClr val="F26B43"/>
          </p15:clr>
        </p15:guide>
        <p15:guide id="7" orient="horz" pos="2448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postgresql-trigger/" TargetMode="External"/><Relationship Id="rId7" Type="http://schemas.openxmlformats.org/officeDocument/2006/relationships/hyperlink" Target="https://www.dbi-services.com/blog/postgresql-17-login-event-triggers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ostgresql.org/docs/current/event-trigger-database-login-example.html" TargetMode="External"/><Relationship Id="rId5" Type="http://schemas.openxmlformats.org/officeDocument/2006/relationships/hyperlink" Target="https://www.postgresql.org/docs/current/event-trigger-definition.html" TargetMode="External"/><Relationship Id="rId4" Type="http://schemas.openxmlformats.org/officeDocument/2006/relationships/hyperlink" Target="https://stackoverflow.com/questions/36174459/trigger-vs-event-trigger-in-postgresql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A1041-9B3C-439E-B0CD-6B58F9A3AC8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348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D51FC-2E66-EFD9-9E9A-AC7FC08FE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8CDABC-18FD-7EFF-AE4D-CF33AB3B95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5DCCB7-D3B5-6665-73A1-767FE6B28E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575"/>
              </a:lnSpc>
            </a:pPr>
            <a:r>
              <a:rPr lang="en-US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Access Server Machine-- Log in to the server via SSH or local access. --Requires system administrator access.</a:t>
            </a:r>
          </a:p>
          <a:p>
            <a:pPr>
              <a:lnSpc>
                <a:spcPts val="1575"/>
              </a:lnSpc>
            </a:pPr>
            <a:r>
              <a:rPr lang="en-US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Edit </a:t>
            </a:r>
            <a:r>
              <a:rPr lang="en-US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postgresql.conf</a:t>
            </a:r>
            <a:r>
              <a:rPr lang="en-US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--Set event_triggers = false in the configuration file.</a:t>
            </a:r>
          </a:p>
          <a:p>
            <a:pPr>
              <a:lnSpc>
                <a:spcPts val="1575"/>
              </a:lnSpc>
            </a:pPr>
            <a:r>
              <a:rPr lang="en-US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Reload Configuration-- Use </a:t>
            </a:r>
            <a:r>
              <a:rPr lang="en-US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pg_ctl</a:t>
            </a:r>
            <a:r>
              <a:rPr lang="en-US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reload -D /path/to/data to apply changes. Ensure server is running and accessible.</a:t>
            </a:r>
          </a:p>
          <a:p>
            <a:pPr>
              <a:lnSpc>
                <a:spcPts val="1575"/>
              </a:lnSpc>
            </a:pPr>
            <a:r>
              <a:rPr lang="en-US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Connect as Superuser-- Log in as superuser (e.g., </a:t>
            </a:r>
            <a:r>
              <a:rPr lang="en-US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psql</a:t>
            </a:r>
            <a:r>
              <a:rPr lang="en-US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-U </a:t>
            </a:r>
            <a:r>
              <a:rPr lang="en-US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postgres</a:t>
            </a:r>
            <a:r>
              <a:rPr lang="en-US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). Should succeed with triggers disabled.</a:t>
            </a:r>
          </a:p>
          <a:p>
            <a:pPr>
              <a:lnSpc>
                <a:spcPts val="1575"/>
              </a:lnSpc>
            </a:pPr>
            <a:r>
              <a:rPr lang="en-US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Fix the Trigger Drop or fix the trigger using SQL commands, recreate if needed. Ensure superuser privileges for modifications.</a:t>
            </a:r>
          </a:p>
          <a:p>
            <a:pPr>
              <a:lnSpc>
                <a:spcPts val="1575"/>
              </a:lnSpc>
            </a:pPr>
            <a:r>
              <a:rPr lang="en-US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Re-enable Event Triggers-- Set event_triggers = true in </a:t>
            </a:r>
            <a:r>
              <a:rPr lang="en-US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postgresql.conf</a:t>
            </a:r>
            <a:r>
              <a:rPr lang="en-US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, reload with </a:t>
            </a:r>
            <a:r>
              <a:rPr lang="en-US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pg_ctl</a:t>
            </a:r>
            <a:r>
              <a:rPr lang="en-US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reload. Save changes before reloading.</a:t>
            </a:r>
          </a:p>
          <a:p>
            <a:pPr>
              <a:lnSpc>
                <a:spcPts val="1575"/>
              </a:lnSpc>
            </a:pPr>
            <a:r>
              <a:rPr lang="en-US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Verify Fix Test logins as regular users to ensure triggers work. Check logs for errors during login attempts.</a:t>
            </a:r>
          </a:p>
          <a:p>
            <a:endParaRPr lang="en-US" b="0" i="0" dirty="0">
              <a:solidFill>
                <a:srgbClr val="40424A"/>
              </a:solidFill>
              <a:effectLst/>
              <a:latin typeface="Roboto" panose="02000000000000000000" pitchFamily="2" charset="0"/>
            </a:endParaRPr>
          </a:p>
          <a:p>
            <a:endParaRPr lang="en-US" b="0" i="0" dirty="0">
              <a:solidFill>
                <a:srgbClr val="40424A"/>
              </a:solidFill>
              <a:effectLst/>
              <a:latin typeface="Roboto" panose="02000000000000000000" pitchFamily="2" charset="0"/>
            </a:endParaRPr>
          </a:p>
          <a:p>
            <a:r>
              <a:rPr lang="en-US" b="0" i="0" dirty="0">
                <a:solidFill>
                  <a:srgbClr val="40424A"/>
                </a:solidFill>
                <a:effectLst/>
                <a:latin typeface="Roboto" panose="02000000000000000000" pitchFamily="2" charset="0"/>
              </a:rPr>
              <a:t>2. Disable Event Triggers</a:t>
            </a:r>
          </a:p>
          <a:p>
            <a:r>
              <a:rPr lang="en-US" b="0" i="0" dirty="0">
                <a:solidFill>
                  <a:srgbClr val="40424A"/>
                </a:solidFill>
                <a:effectLst/>
                <a:latin typeface="Roboto" panose="02000000000000000000" pitchFamily="2" charset="0"/>
              </a:rPr>
              <a:t>Pros:</a:t>
            </a:r>
          </a:p>
          <a:p>
            <a:r>
              <a:rPr lang="en-US" b="0" i="0" dirty="0">
                <a:solidFill>
                  <a:srgbClr val="40424A"/>
                </a:solidFill>
                <a:effectLst/>
                <a:latin typeface="Roboto" panose="02000000000000000000" pitchFamily="2" charset="0"/>
              </a:rPr>
              <a:t>	•	Simple and quick to implement</a:t>
            </a:r>
          </a:p>
          <a:p>
            <a:r>
              <a:rPr lang="en-US" b="0" i="0" dirty="0">
                <a:solidFill>
                  <a:srgbClr val="40424A"/>
                </a:solidFill>
                <a:effectLst/>
                <a:latin typeface="Roboto" panose="02000000000000000000" pitchFamily="2" charset="0"/>
              </a:rPr>
              <a:t>	•	Doesn’t require database restart</a:t>
            </a:r>
          </a:p>
          <a:p>
            <a:r>
              <a:rPr lang="en-US" b="0" i="0" dirty="0">
                <a:solidFill>
                  <a:srgbClr val="40424A"/>
                </a:solidFill>
                <a:effectLst/>
                <a:latin typeface="Roboto" panose="02000000000000000000" pitchFamily="2" charset="0"/>
              </a:rPr>
              <a:t>	•	Allows immediate access to fix the trigger</a:t>
            </a:r>
          </a:p>
          <a:p>
            <a:r>
              <a:rPr lang="en-US" b="0" i="0" dirty="0">
                <a:solidFill>
                  <a:srgbClr val="40424A"/>
                </a:solidFill>
                <a:effectLst/>
                <a:latin typeface="Roboto" panose="02000000000000000000" pitchFamily="2" charset="0"/>
              </a:rPr>
              <a:t>Cons:</a:t>
            </a:r>
          </a:p>
          <a:p>
            <a:r>
              <a:rPr lang="en-US" b="0" i="0" dirty="0">
                <a:solidFill>
                  <a:srgbClr val="40424A"/>
                </a:solidFill>
                <a:effectLst/>
                <a:latin typeface="Roboto" panose="02000000000000000000" pitchFamily="2" charset="0"/>
              </a:rPr>
              <a:t>	•	Disables all event triggers, not just the problematic one</a:t>
            </a:r>
          </a:p>
          <a:p>
            <a:r>
              <a:rPr lang="en-US" b="0" i="0" dirty="0">
                <a:solidFill>
                  <a:srgbClr val="40424A"/>
                </a:solidFill>
                <a:effectLst/>
                <a:latin typeface="Roboto" panose="02000000000000000000" pitchFamily="2" charset="0"/>
              </a:rPr>
              <a:t>	•	Requires access to server configuration files</a:t>
            </a:r>
          </a:p>
          <a:p>
            <a:r>
              <a:rPr lang="en-US" dirty="0"/>
              <a:t>alter system set </a:t>
            </a:r>
            <a:r>
              <a:rPr lang="en-US" dirty="0" err="1"/>
              <a:t>event_triggers</a:t>
            </a:r>
            <a:r>
              <a:rPr lang="en-US" dirty="0"/>
              <a:t> to off;</a:t>
            </a:r>
            <a:endParaRPr lang="en-US" b="0" i="0" dirty="0">
              <a:solidFill>
                <a:srgbClr val="40424A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3F704-F6B2-5B3E-977D-8DBEDAB144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A742A-D948-D849-AC84-208FCD7412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80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dirty="0">
                <a:solidFill>
                  <a:srgbClr val="1D1C1D"/>
                </a:solidFill>
                <a:effectLst/>
                <a:latin typeface="Slack-Lato"/>
              </a:rPr>
              <a:t>Login triggers can be used to create a audit trail of database access.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2800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2800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dirty="0">
                <a:solidFill>
                  <a:srgbClr val="1D1C1D"/>
                </a:solidFill>
                <a:effectLst/>
                <a:latin typeface="Slack-Lato"/>
              </a:rPr>
              <a:t>As you can see, create simple audit table, create trigger function  and create login event trigger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2800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2800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dirty="0">
                <a:solidFill>
                  <a:srgbClr val="1D1C1D"/>
                </a:solidFill>
                <a:effectLst/>
                <a:latin typeface="Slack-Lato"/>
              </a:rPr>
              <a:t>Log essential information such as: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br>
              <a:rPr lang="en-US" sz="2800" dirty="0"/>
            </a:br>
            <a:r>
              <a:rPr lang="en-US" sz="2800" b="0" i="0" dirty="0">
                <a:solidFill>
                  <a:srgbClr val="1D1C1D"/>
                </a:solidFill>
                <a:effectLst/>
                <a:latin typeface="Slack-Lato"/>
              </a:rPr>
              <a:t>• User who logged in (Username/Login ID)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dirty="0">
                <a:solidFill>
                  <a:srgbClr val="1D1C1D"/>
                </a:solidFill>
                <a:effectLst/>
                <a:latin typeface="Slack-Lato"/>
              </a:rPr>
              <a:t>• Database </a:t>
            </a:r>
            <a:br>
              <a:rPr lang="en-US" sz="2800" dirty="0"/>
            </a:br>
            <a:r>
              <a:rPr lang="en-US" sz="2800" b="0" i="0" dirty="0">
                <a:solidFill>
                  <a:srgbClr val="1D1C1D"/>
                </a:solidFill>
                <a:effectLst/>
                <a:latin typeface="Slack-Lato"/>
              </a:rPr>
              <a:t>• IP address of the connection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dirty="0">
                <a:solidFill>
                  <a:srgbClr val="1D1C1D"/>
                </a:solidFill>
                <a:effectLst/>
                <a:latin typeface="Slack-Lato"/>
              </a:rPr>
              <a:t>• Timestamp of the login</a:t>
            </a:r>
            <a:br>
              <a:rPr lang="en-US" sz="2800" dirty="0"/>
            </a:br>
            <a:r>
              <a:rPr lang="en-US" sz="2800" b="0" i="0" dirty="0">
                <a:solidFill>
                  <a:srgbClr val="1D1C1D"/>
                </a:solidFill>
                <a:effectLst/>
                <a:latin typeface="Slack-Lato"/>
              </a:rPr>
              <a:t>• Application name used for the connection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dirty="0">
                <a:solidFill>
                  <a:srgbClr val="1D1C1D"/>
                </a:solidFill>
                <a:effectLst/>
                <a:latin typeface="Slack-Lato"/>
              </a:rPr>
              <a:t>• SSL or Non-SSL (</a:t>
            </a:r>
            <a:r>
              <a:rPr lang="en-US" sz="2800" b="0" i="0" dirty="0" err="1">
                <a:solidFill>
                  <a:srgbClr val="1D1C1D"/>
                </a:solidFill>
                <a:effectLst/>
                <a:latin typeface="Slack-Lato"/>
              </a:rPr>
              <a:t>pg_stat_activity</a:t>
            </a:r>
            <a:r>
              <a:rPr lang="en-US" sz="2800" b="0" i="0" dirty="0">
                <a:solidFill>
                  <a:srgbClr val="1D1C1D"/>
                </a:solidFill>
                <a:effectLst/>
                <a:latin typeface="Slack-Lato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dirty="0">
                <a:solidFill>
                  <a:srgbClr val="1D1C1D"/>
                </a:solidFill>
                <a:effectLst/>
                <a:latin typeface="Slack-Lato"/>
              </a:rPr>
              <a:t>• connection type/backend type (</a:t>
            </a:r>
            <a:r>
              <a:rPr lang="en-US" sz="2800" b="0" i="0" dirty="0" err="1">
                <a:solidFill>
                  <a:srgbClr val="1D1C1D"/>
                </a:solidFill>
                <a:effectLst/>
                <a:latin typeface="Slack-Lato"/>
              </a:rPr>
              <a:t>pg_stat_activity</a:t>
            </a:r>
            <a:r>
              <a:rPr lang="en-US" sz="2800" b="0" i="0" dirty="0">
                <a:solidFill>
                  <a:srgbClr val="1D1C1D"/>
                </a:solidFill>
                <a:effectLst/>
                <a:latin typeface="Slack-Lato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dirty="0">
                <a:solidFill>
                  <a:srgbClr val="1D1C1D"/>
                </a:solidFill>
                <a:effectLst/>
                <a:latin typeface="Slack-Lato"/>
              </a:rPr>
              <a:t>• Login success or failure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br>
              <a:rPr lang="en-US" sz="2800" dirty="0"/>
            </a:br>
            <a:r>
              <a:rPr lang="en-US" sz="2800" b="0" i="0" dirty="0">
                <a:solidFill>
                  <a:srgbClr val="1D1C1D"/>
                </a:solidFill>
                <a:effectLst/>
                <a:latin typeface="Slack-Lato"/>
              </a:rPr>
              <a:t>This information which is audit log table can be used in security audits, compliance requirements, and troubleshooting access-related issues.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2800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2800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dirty="0">
                <a:solidFill>
                  <a:srgbClr val="1D1C1D"/>
                </a:solidFill>
                <a:effectLst/>
                <a:latin typeface="Slack-Lato"/>
              </a:rPr>
              <a:t>Other options to audit logging: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2800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dirty="0">
                <a:solidFill>
                  <a:srgbClr val="1D1C1D"/>
                </a:solidFill>
                <a:effectLst/>
                <a:latin typeface="Slack-Lato"/>
              </a:rPr>
              <a:t>Set </a:t>
            </a:r>
            <a:r>
              <a:rPr lang="en-US" sz="2800" b="0" i="0" dirty="0" err="1">
                <a:solidFill>
                  <a:srgbClr val="1D1C1D"/>
                </a:solidFill>
                <a:effectLst/>
                <a:latin typeface="Slack-Lato"/>
              </a:rPr>
              <a:t>Log_connection</a:t>
            </a:r>
            <a:r>
              <a:rPr lang="en-US" sz="2800" b="0" i="0" dirty="0">
                <a:solidFill>
                  <a:srgbClr val="1D1C1D"/>
                </a:solidFill>
                <a:effectLst/>
                <a:latin typeface="Slack-Lato"/>
              </a:rPr>
              <a:t> and </a:t>
            </a:r>
            <a:r>
              <a:rPr lang="en-US" sz="2800" b="0" i="0" dirty="0" err="1">
                <a:solidFill>
                  <a:srgbClr val="1D1C1D"/>
                </a:solidFill>
                <a:effectLst/>
                <a:latin typeface="Slack-Lato"/>
              </a:rPr>
              <a:t>Log_disconnection</a:t>
            </a:r>
            <a:r>
              <a:rPr lang="en-US" sz="2800" b="0" i="0" dirty="0">
                <a:solidFill>
                  <a:srgbClr val="1D1C1D"/>
                </a:solidFill>
                <a:effectLst/>
                <a:latin typeface="Slack-Lato"/>
              </a:rPr>
              <a:t>  config parameter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2800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dirty="0">
                <a:solidFill>
                  <a:srgbClr val="1D1C1D"/>
                </a:solidFill>
                <a:effectLst/>
                <a:latin typeface="Slack-Lato"/>
              </a:rPr>
              <a:t>We can also query </a:t>
            </a:r>
            <a:r>
              <a:rPr lang="en-US" sz="2800" b="0" i="0" dirty="0" err="1">
                <a:solidFill>
                  <a:srgbClr val="1D1C1D"/>
                </a:solidFill>
                <a:effectLst/>
                <a:latin typeface="Slack-Lato"/>
              </a:rPr>
              <a:t>pg_stat_activity</a:t>
            </a:r>
            <a:r>
              <a:rPr lang="en-US" sz="2800" b="0" i="0" dirty="0">
                <a:solidFill>
                  <a:srgbClr val="1D1C1D"/>
                </a:solidFill>
                <a:effectLst/>
                <a:latin typeface="Slack-Lato"/>
              </a:rPr>
              <a:t> to check for new logins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2800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dirty="0">
                <a:solidFill>
                  <a:srgbClr val="1D1C1D"/>
                </a:solidFill>
                <a:effectLst/>
                <a:latin typeface="Slack-Lato"/>
              </a:rPr>
              <a:t>Points to remember: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dirty="0">
                <a:solidFill>
                  <a:srgbClr val="1D1C1D"/>
                </a:solidFill>
                <a:effectLst/>
                <a:latin typeface="Slack-Lato"/>
              </a:rPr>
              <a:t>• Implement appropriate data retention policies. For example: 1 year. This will avoid the table from growing very large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dirty="0">
                <a:solidFill>
                  <a:srgbClr val="1D1C1D"/>
                </a:solidFill>
                <a:effectLst/>
                <a:latin typeface="Slack-Lato"/>
              </a:rPr>
              <a:t>• Ensure proper permission on audit log table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dirty="0">
                <a:solidFill>
                  <a:srgbClr val="1D1C1D"/>
                </a:solidFill>
                <a:effectLst/>
                <a:latin typeface="Slack-Lato"/>
              </a:rPr>
              <a:t>• Set up alerts for security events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dirty="0">
                <a:solidFill>
                  <a:srgbClr val="1D1C1D"/>
                </a:solidFill>
                <a:effectLst/>
                <a:latin typeface="Slack-Lato"/>
              </a:rPr>
              <a:t>• Consider partitioning of log table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A1041-9B3C-439E-B0CD-6B58F9A3AC8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0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C0AD8-F7EB-9E2D-3783-EA382BAEF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8D3EAF-4175-8908-4800-ADC23DDF89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9AC2A9-40D4-A0BB-5E49-140E79FDD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br>
              <a:rPr lang="en-US" sz="2800" dirty="0"/>
            </a:br>
            <a:r>
              <a:rPr lang="en-US" sz="2800" b="0" i="0" dirty="0">
                <a:solidFill>
                  <a:srgbClr val="1D1C1D"/>
                </a:solidFill>
                <a:effectLst/>
                <a:latin typeface="Slack-Lato"/>
              </a:rPr>
              <a:t>This information which is audit log table can be used in security audits, compliance requirements, and troubleshooting access-related issues.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2800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2800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dirty="0">
                <a:solidFill>
                  <a:srgbClr val="1D1C1D"/>
                </a:solidFill>
                <a:effectLst/>
                <a:latin typeface="Slack-Lato"/>
              </a:rPr>
              <a:t>Points to remember: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dirty="0">
                <a:solidFill>
                  <a:srgbClr val="1D1C1D"/>
                </a:solidFill>
                <a:effectLst/>
                <a:latin typeface="Slack-Lato"/>
              </a:rPr>
              <a:t>• Implement appropriate data retention policies. For example: 1 year. This will avoid the table from growing very large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dirty="0">
                <a:solidFill>
                  <a:srgbClr val="1D1C1D"/>
                </a:solidFill>
                <a:effectLst/>
                <a:latin typeface="Slack-Lato"/>
              </a:rPr>
              <a:t>• Ensure proper permission on audit log table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dirty="0">
                <a:solidFill>
                  <a:srgbClr val="1D1C1D"/>
                </a:solidFill>
                <a:effectLst/>
                <a:latin typeface="Slack-Lato"/>
              </a:rPr>
              <a:t>• Set up alerts for security events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dirty="0">
                <a:solidFill>
                  <a:srgbClr val="1D1C1D"/>
                </a:solidFill>
                <a:effectLst/>
                <a:latin typeface="Slack-Lato"/>
              </a:rPr>
              <a:t>• Consider partitioning of log table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D5825-51FD-734A-BEAA-E501D6437E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A1041-9B3C-439E-B0CD-6B58F9A3AC8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96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Login Event Triggers and be used for Session/Access Control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And Setup Security Enforcement for login to database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Different checks can be done for session control. Some of them are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• Restrict login attempts during specific time windows in a day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• </a:t>
            </a:r>
            <a:r>
              <a:rPr lang="en-IN" sz="1200" dirty="0"/>
              <a:t>Restrict login of user if application name not specified (</a:t>
            </a:r>
            <a:r>
              <a:rPr lang="en-US" sz="1200" dirty="0" err="1"/>
              <a:t>current_setting</a:t>
            </a:r>
            <a:r>
              <a:rPr lang="en-US" sz="1200" dirty="0"/>
              <a:t>('</a:t>
            </a:r>
            <a:r>
              <a:rPr lang="en-US" sz="1200" dirty="0" err="1"/>
              <a:t>application_name</a:t>
            </a:r>
            <a:r>
              <a:rPr lang="en-US" sz="1200" dirty="0"/>
              <a:t>’)</a:t>
            </a:r>
            <a:r>
              <a:rPr lang="en-IN" sz="1200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• Limit the number of concurrent sessions per user. </a:t>
            </a:r>
            <a:r>
              <a:rPr lang="en-IN" sz="1200" dirty="0"/>
              <a:t>- Restrict login of user if number of active sessions in </a:t>
            </a:r>
            <a:r>
              <a:rPr lang="en-IN" sz="1200" dirty="0" err="1"/>
              <a:t>pg_stat_activity</a:t>
            </a:r>
            <a:r>
              <a:rPr lang="en-IN" sz="1200" dirty="0"/>
              <a:t> greater than 10 </a:t>
            </a:r>
            <a:r>
              <a:rPr lang="en-US" sz="1200" dirty="0"/>
              <a:t>or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• Block logins from suspicious IP addresses – based on check IP address pattern or use IP address data type to check for range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• </a:t>
            </a:r>
            <a:r>
              <a:rPr lang="en-US" sz="1200" dirty="0"/>
              <a:t>Enforce SSL connection type to connected to the database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Above login rules can be stored into metadata table, and these rules can be checked and Exception can be raised and log the failed login attempt in separate table 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• 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Slack-Lato"/>
              </a:rPr>
              <a:t>Failed login detection – Store the failed logins in separate table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Slack-Lato"/>
              </a:rPr>
              <a:t>failed_login_attemps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Slack-Lato"/>
              </a:rPr>
              <a:t>. Check if there are failed login attempts in last 5 mins for specific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Slack-Lato"/>
              </a:rPr>
              <a:t>ip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Slack-Lato"/>
              </a:rPr>
              <a:t> address or username and restrict login </a:t>
            </a:r>
            <a:endParaRPr lang="en-I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A1041-9B3C-439E-B0CD-6B58F9A3AC8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1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Login triggers can be used for Session Initialization and Dynamic Resource 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…. This lets user to set up the session environment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Set custom configuration parameters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Adjusting </a:t>
            </a:r>
            <a:r>
              <a:rPr lang="en-US" sz="1200" dirty="0" err="1"/>
              <a:t>work_mem</a:t>
            </a:r>
            <a:r>
              <a:rPr lang="en-US" sz="1200" dirty="0"/>
              <a:t>, </a:t>
            </a:r>
            <a:r>
              <a:rPr lang="en-US" sz="1200" dirty="0" err="1"/>
              <a:t>maintainance_work_mem</a:t>
            </a:r>
            <a:r>
              <a:rPr lang="en-US" sz="1200" dirty="0"/>
              <a:t>, </a:t>
            </a:r>
            <a:r>
              <a:rPr lang="en-US" sz="1200" dirty="0" err="1"/>
              <a:t>max_parallel_workers_per_gather</a:t>
            </a:r>
            <a:r>
              <a:rPr lang="en-US" sz="1200" dirty="0"/>
              <a:t>, </a:t>
            </a:r>
            <a:r>
              <a:rPr lang="en-US" sz="1200" dirty="0" err="1"/>
              <a:t>temp_buffers</a:t>
            </a:r>
            <a:r>
              <a:rPr lang="en-US" sz="1200" dirty="0"/>
              <a:t> etc. based on time of day or server load</a:t>
            </a: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1) User base session variable configuration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Setting user-specific session level variables like time zone (locale setting), statement timeout , lock timeout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2) Time based session variable configuration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3) Application name based session variable configuration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4) Role based session variable configuration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marL="454025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Set </a:t>
            </a:r>
            <a:r>
              <a:rPr lang="en-US" b="0" i="0" dirty="0" err="1">
                <a:solidFill>
                  <a:srgbClr val="1D1C1D"/>
                </a:solidFill>
                <a:effectLst/>
                <a:latin typeface="Slack-Lato"/>
              </a:rPr>
              <a:t>search_path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 based on role</a:t>
            </a:r>
          </a:p>
          <a:p>
            <a:pPr marL="454025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Set </a:t>
            </a:r>
            <a:r>
              <a:rPr lang="en-US" b="0" i="0" dirty="0" err="1">
                <a:solidFill>
                  <a:srgbClr val="1D1C1D"/>
                </a:solidFill>
                <a:effectLst/>
                <a:latin typeface="Slack-Lato"/>
              </a:rPr>
              <a:t>work_mem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 based on role</a:t>
            </a:r>
          </a:p>
          <a:p>
            <a:pPr marL="454025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Set statement time out, lock time out  based on role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• Session variables can be stored in metadata table and set in the login trigger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A1041-9B3C-439E-B0CD-6B58F9A3AC8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997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BE76A-70BA-A3D6-DB43-D9F33913F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D5BAB6-9039-41E2-F057-A55CF9D99B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DED4AD-AED1-181B-32C1-12CB78539F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Dynamic Role Assignment</a:t>
            </a:r>
            <a:br>
              <a:rPr lang="en-US" dirty="0"/>
            </a:b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Login triggers enable dynamic role assignment based on various factors:</a:t>
            </a:r>
            <a:br>
              <a:rPr lang="en-US" dirty="0"/>
            </a:b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• Time of day: Assign different roles for day and night shifts</a:t>
            </a:r>
            <a:br>
              <a:rPr lang="en-US" dirty="0"/>
            </a:b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• User attributes: Grant specific roles based on user metadata</a:t>
            </a:r>
            <a:br>
              <a:rPr lang="en-US" dirty="0"/>
            </a:b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• Connection properties: Adjust permissions based on the connecting application</a:t>
            </a:r>
            <a:br>
              <a:rPr lang="en-US" dirty="0"/>
            </a:b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For example, you could implement a trigger that assigns a “</a:t>
            </a:r>
            <a:r>
              <a:rPr lang="en-US" b="0" i="0" dirty="0" err="1">
                <a:solidFill>
                  <a:srgbClr val="1D1C1D"/>
                </a:solidFill>
                <a:effectLst/>
                <a:latin typeface="Slack-Lato"/>
              </a:rPr>
              <a:t>day_worker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” role during business hours and a “</a:t>
            </a:r>
            <a:r>
              <a:rPr lang="en-US" b="0" i="0" dirty="0" err="1">
                <a:solidFill>
                  <a:srgbClr val="1D1C1D"/>
                </a:solidFill>
                <a:effectLst/>
                <a:latin typeface="Slack-Lato"/>
              </a:rPr>
              <a:t>night_worker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” role outside of those hours, ensuring appropriate access levels.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DC279-B724-6457-E5F2-4D32B943EC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A1041-9B3C-439E-B0CD-6B58F9A3AC8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909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Recording connection patterns</a:t>
            </a:r>
          </a:p>
          <a:p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Tracking resource usage in the database</a:t>
            </a:r>
          </a:p>
          <a:p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Identifying potential security issues</a:t>
            </a:r>
          </a:p>
          <a:p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Initializing temporary tables - 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Create temporary tables for session-specific data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A1041-9B3C-439E-B0CD-6B58F9A3AC8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747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A1041-9B3C-439E-B0CD-6B58F9A3AC8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987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PostgreSQL 17’s Login Event Triggers provide powerful new ways to control and manage database connections. By incorporating these triggers, developers can enforce policies, enhance security, and streamline connection workflows effectively.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A1041-9B3C-439E-B0CD-6B58F9A3AC8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07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A1041-9B3C-439E-B0CD-6B58F9A3AC8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806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A1041-9B3C-439E-B0CD-6B58F9A3AC8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37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Logiin</a:t>
            </a:r>
            <a:r>
              <a:rPr lang="en-US" dirty="0"/>
              <a:t> event –lot of developers have been waiting for this feature and its committed.</a:t>
            </a:r>
          </a:p>
          <a:p>
            <a:r>
              <a:rPr lang="en-US" dirty="0"/>
              <a:t>This capability allows developers to execute custom code when users connect to a database, opening up new possibilities for security, auditing, and session management. </a:t>
            </a:r>
          </a:p>
          <a:p>
            <a:endParaRPr lang="en-US" dirty="0"/>
          </a:p>
          <a:p>
            <a:r>
              <a:rPr lang="en-US" dirty="0"/>
              <a:t>Why its important now ?  Native integration.</a:t>
            </a:r>
          </a:p>
          <a:p>
            <a:r>
              <a:rPr lang="en-US" dirty="0"/>
              <a:t>Connection login hooks</a:t>
            </a:r>
          </a:p>
          <a:p>
            <a:r>
              <a:rPr lang="en-US" dirty="0"/>
              <a:t>Extension</a:t>
            </a:r>
          </a:p>
          <a:p>
            <a:r>
              <a:rPr lang="en-US" dirty="0"/>
              <a:t>Jobs which poll </a:t>
            </a:r>
            <a:r>
              <a:rPr lang="en-US" dirty="0" err="1"/>
              <a:t>pg_stat</a:t>
            </a:r>
            <a:r>
              <a:rPr lang="en-US" dirty="0"/>
              <a:t> activity</a:t>
            </a:r>
          </a:p>
          <a:p>
            <a:r>
              <a:rPr lang="en-US" dirty="0"/>
              <a:t>Custom application code</a:t>
            </a:r>
          </a:p>
          <a:p>
            <a:endParaRPr lang="en-US" dirty="0"/>
          </a:p>
          <a:p>
            <a:r>
              <a:rPr lang="en-US" dirty="0"/>
              <a:t>In databases, the login event is the first interaction a user has when connecting, making it an ideal candidate to trigger functionality based on different use cases.</a:t>
            </a:r>
          </a:p>
          <a:p>
            <a:r>
              <a:rPr lang="en-US" dirty="0"/>
              <a:t>Use cases:</a:t>
            </a:r>
          </a:p>
          <a:p>
            <a:pPr>
              <a:buFont typeface="+mj-lt"/>
              <a:buAutoNum type="arabicPeriod"/>
            </a:pPr>
            <a:r>
              <a:rPr lang="en-US" dirty="0">
                <a:effectLst/>
              </a:rPr>
              <a:t>logging user logins, for verifying the connection</a:t>
            </a:r>
          </a:p>
          <a:p>
            <a:pPr>
              <a:buFont typeface="+mj-lt"/>
              <a:buAutoNum type="arabicPeriod"/>
            </a:pPr>
            <a:r>
              <a:rPr lang="en-US" dirty="0">
                <a:effectLst/>
              </a:rPr>
              <a:t>initialize session settings </a:t>
            </a:r>
          </a:p>
          <a:p>
            <a:pPr>
              <a:buFont typeface="+mj-lt"/>
              <a:buAutoNum type="arabicPeriod"/>
            </a:pPr>
            <a:r>
              <a:rPr lang="en-US" dirty="0">
                <a:effectLst/>
              </a:rPr>
              <a:t>dynamically assign roles based on connection time or other factors.</a:t>
            </a:r>
          </a:p>
          <a:p>
            <a:pPr>
              <a:buFont typeface="+mj-lt"/>
              <a:buAutoNum type="arabicPeriod"/>
            </a:pPr>
            <a:r>
              <a:rPr lang="en-US" dirty="0">
                <a:effectLst/>
              </a:rPr>
              <a:t>for some personalization of environment.</a:t>
            </a:r>
          </a:p>
          <a:p>
            <a:pPr>
              <a:buFont typeface="+mj-lt"/>
              <a:buAutoNum type="arabicPeriod"/>
            </a:pPr>
            <a:r>
              <a:rPr lang="en-US" dirty="0">
                <a:effectLst/>
              </a:rPr>
              <a:t>5 global temp tables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A742A-D948-D849-AC84-208FCD7412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3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>
                <a:effectLst/>
              </a:rPr>
              <a:t>Execution Scope: While regular triggers are associated with specific tables and fire on DML operations (INSERT, UPDATE, DELETE), login event triggers operate at the database level and fire on user authentication</a:t>
            </a:r>
            <a:r>
              <a:rPr lang="en-US" dirty="0">
                <a:effectLst/>
                <a:hlinkClick r:id="rId3"/>
              </a:rPr>
              <a:t>14</a:t>
            </a:r>
            <a:r>
              <a:rPr lang="en-US" dirty="0">
                <a:effectLst/>
                <a:hlinkClick r:id="rId4"/>
              </a:rPr>
              <a:t>15</a:t>
            </a:r>
            <a:r>
              <a:rPr lang="en-US" dirty="0">
                <a:effectLst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dirty="0">
                <a:effectLst/>
              </a:rPr>
              <a:t>Event Type: Login triggers respond to a connection event, whereas other event triggers typically respond to DDL commands like CREATE, ALTER, or DROP</a:t>
            </a:r>
            <a:r>
              <a:rPr lang="en-US" dirty="0">
                <a:effectLst/>
                <a:hlinkClick r:id="rId5"/>
              </a:rPr>
              <a:t>8</a:t>
            </a:r>
            <a:r>
              <a:rPr lang="en-US" dirty="0">
                <a:effectLst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dirty="0">
                <a:effectLst/>
              </a:rPr>
              <a:t>Timing: Login triggers fire at the beginning of a user session, before any SQL commands are executed, unlike other triggers that fire during or after specific operations</a:t>
            </a:r>
            <a:r>
              <a:rPr lang="en-US" dirty="0">
                <a:effectLst/>
                <a:hlinkClick r:id="rId6"/>
              </a:rPr>
              <a:t>4</a:t>
            </a:r>
            <a:r>
              <a:rPr lang="en-US" dirty="0">
                <a:effectLst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dirty="0">
                <a:effectLst/>
              </a:rPr>
              <a:t>Availability: Login Event Triggers are a new feature in PostgreSQL 17, while other types of triggers have been available in previous versions</a:t>
            </a:r>
            <a:r>
              <a:rPr lang="en-US" dirty="0">
                <a:effectLst/>
                <a:hlinkClick r:id="rId7"/>
              </a:rPr>
              <a:t>1</a:t>
            </a:r>
            <a:r>
              <a:rPr lang="en-US" dirty="0">
                <a:effectLst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dirty="0">
                <a:effectLst/>
              </a:rPr>
              <a:t>After authentication: The trigger fires after the user has been successfully authenticated but before the server sends its response to the client</a:t>
            </a:r>
            <a:r>
              <a:rPr lang="en-US" dirty="0">
                <a:effectLst/>
                <a:hlinkClick r:id="rId6"/>
              </a:rPr>
              <a:t>4</a:t>
            </a:r>
            <a:r>
              <a:rPr lang="en-US" dirty="0">
                <a:effectLst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dirty="0">
                <a:effectLst/>
              </a:rPr>
              <a:t>Before session initialization: The trigger executes before any user-specific session data or settings are applied</a:t>
            </a:r>
            <a:r>
              <a:rPr lang="en-US" dirty="0">
                <a:effectLst/>
                <a:hlinkClick r:id="rId6"/>
              </a:rPr>
              <a:t>17</a:t>
            </a:r>
            <a:r>
              <a:rPr lang="en-US" dirty="0">
                <a:effectLst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dirty="0">
                <a:effectLst/>
              </a:rPr>
              <a:t>Early in the connection: It runs before any user-initiated SQL commands can be executed, allowing for early intervention or setup</a:t>
            </a:r>
            <a:r>
              <a:rPr lang="en-US" dirty="0">
                <a:effectLst/>
                <a:hlinkClick r:id="rId6"/>
              </a:rPr>
              <a:t>4</a:t>
            </a:r>
            <a:r>
              <a:rPr lang="en-US" dirty="0">
                <a:effectLst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A742A-D948-D849-AC84-208FCD7412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47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1.In order to prevent the connection time overhead when there are not triggers, the commit introduces </a:t>
            </a:r>
            <a:r>
              <a:rPr lang="en-US" dirty="0" err="1"/>
              <a:t>pg_database.dathas</a:t>
            </a:r>
            <a:r>
              <a:rPr lang="en-US" dirty="0"/>
              <a:t> </a:t>
            </a:r>
            <a:r>
              <a:rPr lang="en-US" dirty="0" err="1"/>
              <a:t>loginevt</a:t>
            </a:r>
            <a:r>
              <a:rPr lang="en-US" dirty="0"/>
              <a:t> flag which indicates databases has active login triggers. Flag is set while creating-create/</a:t>
            </a:r>
            <a:r>
              <a:rPr lang="en-US" dirty="0" err="1"/>
              <a:t>lter</a:t>
            </a:r>
            <a:endParaRPr lang="en-US" dirty="0"/>
          </a:p>
          <a:p>
            <a:r>
              <a:rPr lang="en-US" dirty="0"/>
              <a:t>Dropped- when there are no active triggers</a:t>
            </a:r>
          </a:p>
          <a:p>
            <a:r>
              <a:rPr lang="en-US" dirty="0"/>
              <a:t>2.Trigger order –Alphabetic</a:t>
            </a:r>
          </a:p>
          <a:p>
            <a:r>
              <a:rPr lang="en-US" dirty="0"/>
              <a:t>3.Cancelling the connection n </a:t>
            </a:r>
            <a:r>
              <a:rPr lang="en-US" dirty="0" err="1"/>
              <a:t>psql</a:t>
            </a:r>
            <a:r>
              <a:rPr lang="en-US" dirty="0"/>
              <a:t> wont cancel the </a:t>
            </a:r>
            <a:r>
              <a:rPr lang="en-US" dirty="0" err="1"/>
              <a:t>inprogress</a:t>
            </a:r>
            <a:r>
              <a:rPr lang="en-US" dirty="0"/>
              <a:t> trigger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A742A-D948-D849-AC84-208FCD7412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92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</a:t>
            </a:r>
            <a:r>
              <a:rPr lang="en-US" dirty="0" err="1"/>
              <a:t>componets</a:t>
            </a:r>
            <a:r>
              <a:rPr lang="en-US" dirty="0"/>
              <a:t> are 1.Event trigger function and 2.Event trigger 3. No filtering clause is allowed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A1041-9B3C-439E-B0CD-6B58F9A3AC8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060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1.Security definer</a:t>
            </a:r>
          </a:p>
          <a:p>
            <a:r>
              <a:rPr lang="en-US" dirty="0"/>
              <a:t>2.Check before </a:t>
            </a:r>
            <a:r>
              <a:rPr lang="en-US" dirty="0" err="1"/>
              <a:t>DMl</a:t>
            </a:r>
            <a:r>
              <a:rPr lang="en-US" dirty="0"/>
              <a:t> operations</a:t>
            </a:r>
          </a:p>
          <a:p>
            <a:r>
              <a:rPr lang="en-US" dirty="0"/>
              <a:t>3.Permisson to tables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4.</a:t>
            </a:r>
            <a:r>
              <a:rPr lang="en-US" b="0" i="0" dirty="0">
                <a:solidFill>
                  <a:srgbClr val="16191F"/>
                </a:solidFill>
                <a:effectLst/>
                <a:latin typeface="Amazon Ember" panose="020B0603020204020204" pitchFamily="34" charset="0"/>
              </a:rPr>
              <a:t> Keep the trigger function lightweight and efficient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6191F"/>
                </a:solidFill>
                <a:effectLst/>
                <a:latin typeface="Amazon Ember" panose="020B0603020204020204" pitchFamily="34" charset="0"/>
              </a:rPr>
              <a:t>Avoid complex operations that could delay user connections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A742A-D948-D849-AC84-208FCD7412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44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575"/>
              </a:lnSpc>
            </a:pPr>
            <a:r>
              <a:rPr lang="en-US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Stop Server --Use </a:t>
            </a:r>
            <a:r>
              <a:rPr lang="en-US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systemctl</a:t>
            </a:r>
            <a:r>
              <a:rPr lang="en-US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stop </a:t>
            </a:r>
            <a:r>
              <a:rPr lang="en-US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postgresql</a:t>
            </a:r>
            <a:r>
              <a:rPr lang="en-US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or </a:t>
            </a:r>
            <a:r>
              <a:rPr lang="en-US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pg_ctl</a:t>
            </a:r>
            <a:r>
              <a:rPr lang="en-US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stop. Ensure no processes are running.</a:t>
            </a:r>
          </a:p>
          <a:p>
            <a:pPr>
              <a:lnSpc>
                <a:spcPts val="1575"/>
              </a:lnSpc>
            </a:pPr>
            <a:r>
              <a:rPr lang="en-US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Start in Single-User Mode-- Use </a:t>
            </a:r>
            <a:r>
              <a:rPr lang="en-US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postgres</a:t>
            </a:r>
            <a:r>
              <a:rPr lang="en-US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--single -D /path/to/data -U </a:t>
            </a:r>
            <a:r>
              <a:rPr lang="en-US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postgres</a:t>
            </a:r>
            <a:r>
              <a:rPr lang="en-US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template1. --Must run on server machine; no network access.</a:t>
            </a:r>
          </a:p>
          <a:p>
            <a:pPr>
              <a:lnSpc>
                <a:spcPts val="1575"/>
              </a:lnSpc>
            </a:pPr>
            <a:r>
              <a:rPr lang="en-US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Disable Broken Trigger-- Use DROP EVENT TRIGGER </a:t>
            </a:r>
            <a:r>
              <a:rPr lang="en-US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trigger_name</a:t>
            </a:r>
            <a:r>
              <a:rPr lang="en-US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after identifying with </a:t>
            </a:r>
            <a:r>
              <a:rPr lang="en-US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pg_event_trigger</a:t>
            </a:r>
            <a:r>
              <a:rPr lang="en-US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. --Ensure superuser privileges for the user.</a:t>
            </a:r>
          </a:p>
          <a:p>
            <a:pPr>
              <a:lnSpc>
                <a:spcPts val="1575"/>
              </a:lnSpc>
            </a:pPr>
            <a:r>
              <a:rPr lang="en-US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Fix the Issue -Edit function, create missing tables, or adjust permissions as needed. --Test logic before recreating trigger.</a:t>
            </a:r>
          </a:p>
          <a:p>
            <a:pPr>
              <a:lnSpc>
                <a:spcPts val="1575"/>
              </a:lnSpc>
            </a:pPr>
            <a:r>
              <a:rPr lang="en-US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Restart Normally --Use </a:t>
            </a:r>
            <a:r>
              <a:rPr lang="en-US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systemctl</a:t>
            </a:r>
            <a:r>
              <a:rPr lang="en-US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start </a:t>
            </a:r>
            <a:r>
              <a:rPr lang="en-US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postgresql</a:t>
            </a:r>
            <a:r>
              <a:rPr lang="en-US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and verify logins. --Check logs for errors during startup.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1. Use Single-User Mode(stop-start-fix-restart </a:t>
            </a:r>
            <a:r>
              <a:rPr lang="en-US" dirty="0" err="1"/>
              <a:t>postgres</a:t>
            </a:r>
            <a:r>
              <a:rPr lang="en-US" dirty="0"/>
              <a:t>)</a:t>
            </a:r>
          </a:p>
          <a:p>
            <a:r>
              <a:rPr lang="en-US" dirty="0"/>
              <a:t>Pros:</a:t>
            </a:r>
          </a:p>
          <a:p>
            <a:r>
              <a:rPr lang="en-US" dirty="0"/>
              <a:t>	•	Allows direct access to fix the trigger</a:t>
            </a:r>
          </a:p>
          <a:p>
            <a:r>
              <a:rPr lang="en-US" dirty="0"/>
              <a:t>	•	Doesn’t affect other database settings</a:t>
            </a:r>
          </a:p>
          <a:p>
            <a:r>
              <a:rPr lang="en-US" dirty="0"/>
              <a:t>Cons:</a:t>
            </a:r>
          </a:p>
          <a:p>
            <a:r>
              <a:rPr lang="en-US" dirty="0"/>
              <a:t>	•	Requires database downtime</a:t>
            </a:r>
          </a:p>
          <a:p>
            <a:r>
              <a:rPr lang="en-US" dirty="0"/>
              <a:t>	•	More complex to implement</a:t>
            </a:r>
          </a:p>
          <a:p>
            <a:r>
              <a:rPr lang="en-US" dirty="0"/>
              <a:t>	•	May interrupt ongoing operations</a:t>
            </a:r>
          </a:p>
          <a:p>
            <a:r>
              <a:rPr lang="en-US" dirty="0"/>
              <a:t>Method:</a:t>
            </a:r>
          </a:p>
          <a:p>
            <a:endParaRPr lang="en-US" b="0" i="0" dirty="0">
              <a:solidFill>
                <a:srgbClr val="40424A"/>
              </a:solidFill>
              <a:effectLst/>
              <a:latin typeface="Roboto" panose="02000000000000000000" pitchFamily="2" charset="0"/>
            </a:endParaRPr>
          </a:p>
          <a:p>
            <a:endParaRPr lang="en-US" b="0" i="0" dirty="0">
              <a:solidFill>
                <a:srgbClr val="40424A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A742A-D948-D849-AC84-208FCD7412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AF25A-28B5-AC52-CC0B-494308BA0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E834F0-BE48-F523-2137-5509CFA478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45DCD1-ECE5-D4E7-A8D0-A06E0019BF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0424A"/>
                </a:solidFill>
                <a:effectLst/>
                <a:latin typeface="Roboto" panose="02000000000000000000" pitchFamily="2" charset="0"/>
              </a:rPr>
              <a:t>1.Introduced in pg17 configuration parameter which controls the enablement and disable of event triggers</a:t>
            </a:r>
          </a:p>
          <a:p>
            <a:r>
              <a:rPr lang="en-US" b="0" i="0" dirty="0">
                <a:solidFill>
                  <a:srgbClr val="40424A"/>
                </a:solidFill>
                <a:effectLst/>
                <a:latin typeface="Roboto" panose="02000000000000000000" pitchFamily="2" charset="0"/>
              </a:rPr>
              <a:t>2.Boolean value</a:t>
            </a:r>
          </a:p>
          <a:p>
            <a:r>
              <a:rPr lang="en-US" b="0" i="0" dirty="0">
                <a:solidFill>
                  <a:srgbClr val="40424A"/>
                </a:solidFill>
                <a:effectLst/>
                <a:latin typeface="Roboto" panose="02000000000000000000" pitchFamily="2" charset="0"/>
              </a:rPr>
              <a:t>3.Doesn’t require restart.</a:t>
            </a:r>
          </a:p>
          <a:p>
            <a:r>
              <a:rPr lang="en-US" b="0" i="0" dirty="0">
                <a:solidFill>
                  <a:srgbClr val="40424A"/>
                </a:solidFill>
                <a:effectLst/>
                <a:latin typeface="Roboto" panose="02000000000000000000" pitchFamily="2" charset="0"/>
              </a:rPr>
              <a:t>4. If you are logged in y an </a:t>
            </a:r>
          </a:p>
          <a:p>
            <a:endParaRPr lang="en-US" b="0" i="0" dirty="0">
              <a:solidFill>
                <a:srgbClr val="40424A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02C41-7C85-428D-9E83-144234A96A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A742A-D948-D849-AC84-208FCD7412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6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FEBF37-8DC5-4F02-9AE8-15DC0CC785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B0D75B9-AF51-48D6-94AF-EA3F31F3AC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274" y="3771900"/>
            <a:ext cx="4445001" cy="313135"/>
          </a:xfrm>
        </p:spPr>
        <p:txBody>
          <a:bodyPr rIns="0" bIns="45720"/>
          <a:lstStyle>
            <a:lvl1pPr marL="0" indent="0" algn="l">
              <a:buNone/>
              <a:defRPr sz="1400" cap="all" spc="600" baseline="0"/>
            </a:lvl1pPr>
            <a:lvl2pPr marL="365760" indent="0">
              <a:buNone/>
              <a:defRPr cap="all" baseline="0"/>
            </a:lvl2pPr>
            <a:lvl3pPr marL="777240" indent="0">
              <a:buNone/>
              <a:defRPr cap="all" baseline="0"/>
            </a:lvl3pPr>
            <a:lvl4pPr marL="1051560" indent="0">
              <a:buNone/>
              <a:defRPr cap="all" baseline="0"/>
            </a:lvl4pPr>
            <a:lvl5pPr marL="1051560" indent="0">
              <a:buNone/>
              <a:defRPr cap="all" baseline="0"/>
            </a:lvl5pPr>
          </a:lstStyle>
          <a:p>
            <a:pPr lvl="0"/>
            <a:r>
              <a:rPr lang="en-US" dirty="0"/>
              <a:t>Location | Month DD, </a:t>
            </a:r>
            <a:r>
              <a:rPr lang="en-US" dirty="0" err="1"/>
              <a:t>YYYY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34E58-392E-4519-91C7-51C026FF90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0" t="19458" r="12709" b="21065"/>
          <a:stretch/>
        </p:blipFill>
        <p:spPr>
          <a:xfrm>
            <a:off x="209549" y="2486024"/>
            <a:ext cx="5124453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1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 xmlns:a16="http://schemas.microsoft.com/office/drawing/2014/main" xmlns:a14="http://schemas.microsoft.com/office/drawing/2010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50B9E-D75D-49F0-8F66-83B678BD44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and content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45F-4A66-40A2-9BCE-14FFD3435C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4800" y="1487488"/>
            <a:ext cx="11582400" cy="4722812"/>
          </a:xfrm>
        </p:spPr>
        <p:txBody>
          <a:bodyPr/>
          <a:lstStyle>
            <a:lvl1pPr marL="0" indent="0">
              <a:buNone/>
              <a:defRPr sz="28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Enter slide content, or click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277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 xmlns:a16="http://schemas.microsoft.com/office/drawing/2014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orient="horz" pos="936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idx="1" hasCustomPrompt="1"/>
          </p:nvPr>
        </p:nvSpPr>
        <p:spPr>
          <a:xfrm>
            <a:off x="304800" y="1487489"/>
            <a:ext cx="5621867" cy="4722811"/>
          </a:xfrm>
          <a:prstGeom prst="rect">
            <a:avLst/>
          </a:prstGeom>
        </p:spPr>
        <p:txBody>
          <a:bodyPr rtlCol="0"/>
          <a:lstStyle>
            <a:lvl1pPr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3pPr>
            <a:lvl4pPr>
              <a:spcAft>
                <a:spcPts val="667"/>
              </a:spcAft>
              <a:defRPr/>
            </a:lvl4pPr>
            <a:lvl5pPr>
              <a:spcAft>
                <a:spcPts val="667"/>
              </a:spcAft>
              <a:defRPr/>
            </a:lvl5pPr>
          </a:lstStyle>
          <a:p>
            <a:pPr lvl="0"/>
            <a:r>
              <a:rPr lang="en-US" dirty="0"/>
              <a:t>Type slide content or click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781557-F2E8-9A40-A3CE-84E4ECCC2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44286"/>
            <a:ext cx="5621867" cy="723899"/>
          </a:xfrm>
        </p:spPr>
        <p:txBody>
          <a:bodyPr/>
          <a:lstStyle>
            <a:lvl1pPr>
              <a:defRPr b="0" i="0" baseline="0">
                <a:solidFill>
                  <a:schemeClr val="tx1"/>
                </a:solidFill>
                <a:latin typeface="Amazon Ember Heavy" panose="020B0603020204020204" pitchFamily="34" charset="0"/>
                <a:ea typeface="Amazon Ember Heavy" panose="020B0603020204020204" pitchFamily="34" charset="0"/>
                <a:cs typeface="Amazon Ember Heavy" panose="020B0603020204020204" pitchFamily="34" charset="0"/>
              </a:defRPr>
            </a:lvl1pPr>
          </a:lstStyle>
          <a:p>
            <a:r>
              <a:rPr lang="en-US" dirty="0"/>
              <a:t>Title, content, image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8E37B85-F7E0-4EBB-9ACC-8142C9A146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invGray">
          <a:xfrm>
            <a:off x="6265333" y="0"/>
            <a:ext cx="5926667" cy="6858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3133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a16="http://schemas.microsoft.com/office/drawing/2014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3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50B9E-D75D-49F0-8F66-83B678BD44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and bulleted content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45F-4A66-40A2-9BCE-14FFD3435C0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indent="-228600">
              <a:buFont typeface="Amazon Ember" panose="020B0603020204020204" pitchFamily="34" charset="0"/>
              <a:buChar char="•"/>
              <a:defRPr/>
            </a:lvl1pPr>
            <a:lvl2pPr marL="457200" indent="-228600">
              <a:buFont typeface="Wingdings" panose="05000000000000000000" pitchFamily="2" charset="2"/>
              <a:buChar char=""/>
              <a:defRPr/>
            </a:lvl2pPr>
            <a:lvl3pPr marL="685800" indent="-228600">
              <a:buFont typeface="Amazon Ember" panose="020B0603020204020204" pitchFamily="34" charset="0"/>
              <a:buChar char="–"/>
              <a:defRPr/>
            </a:lvl3pPr>
            <a:lvl4pPr marL="914400" indent="-228600">
              <a:buFont typeface="Amazon Ember" panose="020B0603020204020204" pitchFamily="34" charset="0"/>
              <a:buChar char="•"/>
              <a:defRPr/>
            </a:lvl4pPr>
            <a:lvl5pPr marL="914400" indent="-228600">
              <a:buFont typeface="Amazon Ember" panose="020B0603020204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Enter bulleted slide content, or click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258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 xmlns:a16="http://schemas.microsoft.com/office/drawing/2014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orient="horz" pos="936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50B9E-D75D-49F0-8F66-83B678BD44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44286"/>
            <a:ext cx="11582400" cy="7238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Title, subtitle, and content layout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45F-4A66-40A2-9BCE-14FFD3435C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4800" y="1714499"/>
            <a:ext cx="11582400" cy="4495801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Enter slide content, or click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CA2EF-C308-4FED-A3F9-CC97B94979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990600"/>
            <a:ext cx="11582400" cy="274320"/>
          </a:xfrm>
        </p:spPr>
        <p:txBody>
          <a:bodyPr/>
          <a:lstStyle>
            <a:lvl1pPr marL="0" indent="0">
              <a:buNone/>
              <a:defRPr sz="1200" b="1" cap="all" spc="300" baseline="0">
                <a:solidFill>
                  <a:schemeClr val="accent6"/>
                </a:solidFill>
              </a:defRPr>
            </a:lvl1pPr>
            <a:lvl2pPr marL="365760" indent="0">
              <a:buNone/>
              <a:defRPr cap="all" baseline="0"/>
            </a:lvl2pPr>
            <a:lvl3pPr marL="777240" indent="0">
              <a:buNone/>
              <a:defRPr cap="all" baseline="0"/>
            </a:lvl3pPr>
            <a:lvl4pPr marL="1051560" indent="0">
              <a:buNone/>
              <a:defRPr cap="all" baseline="0"/>
            </a:lvl4pPr>
            <a:lvl5pPr marL="1051560" indent="0">
              <a:buNone/>
              <a:defRPr cap="all" baseline="0"/>
            </a:lvl5pPr>
          </a:lstStyle>
          <a:p>
            <a:pPr lvl="0"/>
            <a:r>
              <a:rPr lang="en-US" dirty="0"/>
              <a:t>Enter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1523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 xmlns:a16="http://schemas.microsoft.com/office/drawing/2014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orient="horz" pos="1080" userDrawn="1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624" userDrawn="1">
          <p15:clr>
            <a:srgbClr val="FBAE40"/>
          </p15:clr>
        </p15:guide>
        <p15:guide id="6" orient="horz" pos="936" userDrawn="1">
          <p15:clr>
            <a:srgbClr val="9FCC3B"/>
          </p15:clr>
        </p15:guide>
        <p15:guide id="7" orient="horz" pos="1272" userDrawn="1">
          <p15:clr>
            <a:srgbClr val="9FCC3B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50B9E-D75D-49F0-8F66-83B678BD44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44286"/>
            <a:ext cx="11582400" cy="7238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Title, subtitle, and bulleted content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45F-4A66-40A2-9BCE-14FFD3435C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4800" y="1714499"/>
            <a:ext cx="11582400" cy="4495801"/>
          </a:xfrm>
        </p:spPr>
        <p:txBody>
          <a:bodyPr/>
          <a:lstStyle>
            <a:lvl1pPr marL="228600" indent="-228600">
              <a:buFont typeface="Amazon Ember" panose="020B0603020204020204" pitchFamily="34" charset="0"/>
              <a:buChar char="•"/>
              <a:defRPr/>
            </a:lvl1pPr>
            <a:lvl2pPr marL="457200" indent="-228600">
              <a:buFont typeface="Wingdings" panose="05000000000000000000" pitchFamily="2" charset="2"/>
              <a:buChar char=""/>
              <a:defRPr/>
            </a:lvl2pPr>
            <a:lvl3pPr marL="685800" indent="-228600">
              <a:buFont typeface="Amazon Ember" panose="020B0603020204020204" pitchFamily="34" charset="0"/>
              <a:buChar char="–"/>
              <a:defRPr/>
            </a:lvl3pPr>
            <a:lvl4pPr marL="914400" indent="-228600">
              <a:buFont typeface="Amazon Ember" panose="020B0603020204020204" pitchFamily="34" charset="0"/>
              <a:buChar char="•"/>
              <a:defRPr/>
            </a:lvl4pPr>
            <a:lvl5pPr marL="914400" indent="-228600">
              <a:buFont typeface="Amazon Ember" panose="020B0603020204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Enter slide content, or click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CA2EF-C308-4FED-A3F9-CC97B94979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990600"/>
            <a:ext cx="11582400" cy="274320"/>
          </a:xfrm>
        </p:spPr>
        <p:txBody>
          <a:bodyPr/>
          <a:lstStyle>
            <a:lvl1pPr marL="0" indent="0">
              <a:buNone/>
              <a:defRPr sz="1200" b="1" cap="all" spc="300" baseline="0">
                <a:solidFill>
                  <a:schemeClr val="accent6"/>
                </a:solidFill>
              </a:defRPr>
            </a:lvl1pPr>
            <a:lvl2pPr marL="365760" indent="0">
              <a:buNone/>
              <a:defRPr cap="all" baseline="0"/>
            </a:lvl2pPr>
            <a:lvl3pPr marL="777240" indent="0">
              <a:buNone/>
              <a:defRPr cap="all" baseline="0"/>
            </a:lvl3pPr>
            <a:lvl4pPr marL="1051560" indent="0">
              <a:buNone/>
              <a:defRPr cap="all" baseline="0"/>
            </a:lvl4pPr>
            <a:lvl5pPr marL="1051560" indent="0">
              <a:buNone/>
              <a:defRPr cap="all" baseline="0"/>
            </a:lvl5pPr>
          </a:lstStyle>
          <a:p>
            <a:pPr lvl="0"/>
            <a:r>
              <a:rPr lang="en-US" dirty="0"/>
              <a:t>Enter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400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 xmlns:a16="http://schemas.microsoft.com/office/drawing/2014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orient="horz" pos="1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624" userDrawn="1">
          <p15:clr>
            <a:srgbClr val="FBAE40"/>
          </p15:clr>
        </p15:guide>
        <p15:guide id="6" orient="horz" pos="936" userDrawn="1">
          <p15:clr>
            <a:srgbClr val="9FCC3B"/>
          </p15:clr>
        </p15:guide>
        <p15:guide id="7" orient="horz" pos="1272" userDrawn="1">
          <p15:clr>
            <a:srgbClr val="9FCC3B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DE2227-CCC7-4C55-BD11-3687F2F6F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04A9C1-868C-40A5-A0C0-020C00ADD7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3345E-CC5C-431B-9993-ACFD6A36D1F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4800" y="1485900"/>
            <a:ext cx="5676900" cy="47244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Add text or click media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CF883-37E7-4EB4-829B-4A702C07215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10300" y="1485900"/>
            <a:ext cx="5676900" cy="47244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Add text or click media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AB808E-5B45-4E6F-BAB5-EF14E9DF45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2501" y="6428661"/>
            <a:ext cx="388818" cy="219592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4914441E-6FB8-4FBA-91F6-18F98B4B6D63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540" y="6476853"/>
            <a:ext cx="3962400" cy="1077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2024,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2031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a16="http://schemas.microsoft.com/office/drawing/2014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936" userDrawn="1">
          <p15:clr>
            <a:srgbClr val="FBAE40"/>
          </p15:clr>
        </p15:guide>
        <p15:guide id="3" pos="3768" userDrawn="1">
          <p15:clr>
            <a:srgbClr val="FBAE40"/>
          </p15:clr>
        </p15:guide>
        <p15:guide id="4" pos="391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AAA157D-DC39-41BB-ACD2-FDEB67DEE1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B65B4C-4D90-4679-90C6-A3CBD8BE9E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2501" y="6428661"/>
            <a:ext cx="388818" cy="219592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7BEAE5AE-A6AC-4AA6-B5DF-5D9966B5EF2A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540" y="6476853"/>
            <a:ext cx="3962400" cy="1077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2024, Amazon Web Services, Inc. or its affiliates. All rights reserved.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04A9C1-868C-40A5-A0C0-020C00ADD7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44286"/>
            <a:ext cx="11582400" cy="7238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Two-column with subtitle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3345E-CC5C-431B-9993-ACFD6A36D1F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4800" y="1714500"/>
            <a:ext cx="5676900" cy="44958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Add text or click media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CF883-37E7-4EB4-829B-4A702C07215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10300" y="1714500"/>
            <a:ext cx="5676900" cy="44958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Add text or click media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F32B9E-48C9-4795-BEF7-8D91FA0F44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990600"/>
            <a:ext cx="11582400" cy="273424"/>
          </a:xfrm>
        </p:spPr>
        <p:txBody>
          <a:bodyPr/>
          <a:lstStyle>
            <a:lvl1pPr marL="0" indent="0">
              <a:buNone/>
              <a:defRPr sz="1200" b="1" cap="all" spc="300" baseline="0">
                <a:solidFill>
                  <a:schemeClr val="accent6"/>
                </a:solidFill>
              </a:defRPr>
            </a:lvl1pPr>
            <a:lvl2pPr marL="365760" indent="0">
              <a:buNone/>
              <a:defRPr/>
            </a:lvl2pPr>
            <a:lvl3pPr marL="777240" indent="0">
              <a:buNone/>
              <a:defRPr/>
            </a:lvl3pPr>
            <a:lvl4pPr marL="1051560" indent="0">
              <a:buNone/>
              <a:defRPr/>
            </a:lvl4pPr>
            <a:lvl5pPr marL="1051560" indent="0">
              <a:buNone/>
              <a:defRPr/>
            </a:lvl5pPr>
          </a:lstStyle>
          <a:p>
            <a:pPr lvl="0"/>
            <a:r>
              <a:rPr lang="en-US" dirty="0"/>
              <a:t>Enter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0703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a16="http://schemas.microsoft.com/office/drawing/2014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80" userDrawn="1">
          <p15:clr>
            <a:srgbClr val="FBAE40"/>
          </p15:clr>
        </p15:guide>
        <p15:guide id="3" pos="3768">
          <p15:clr>
            <a:srgbClr val="FBAE40"/>
          </p15:clr>
        </p15:guide>
        <p15:guide id="4" pos="3912">
          <p15:clr>
            <a:srgbClr val="FBAE40"/>
          </p15:clr>
        </p15:guide>
        <p15:guide id="5" orient="horz" pos="624" userDrawn="1">
          <p15:clr>
            <a:srgbClr val="FBAE40"/>
          </p15:clr>
        </p15:guide>
        <p15:guide id="6" orient="horz" pos="936" userDrawn="1">
          <p15:clr>
            <a:srgbClr val="9FCC3B"/>
          </p15:clr>
        </p15:guide>
        <p15:guide id="7" orient="horz" pos="1272" userDrawn="1">
          <p15:clr>
            <a:srgbClr val="9FCC3B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47058F7-2C88-4342-894D-84A9247A4A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04A9C1-868C-40A5-A0C0-020C00ADD7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44286"/>
            <a:ext cx="11582400" cy="7238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Two-column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3345E-CC5C-431B-9993-ACFD6A36D1F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4800" y="1485900"/>
            <a:ext cx="5676900" cy="4724400"/>
          </a:xfrm>
        </p:spPr>
        <p:txBody>
          <a:bodyPr rIns="0"/>
          <a:lstStyle>
            <a:lvl1pPr marL="228600" indent="-228600">
              <a:buFont typeface="Amazon Ember" panose="020B0603020204020204" pitchFamily="34" charset="0"/>
              <a:buChar char="•"/>
              <a:defRPr/>
            </a:lvl1pPr>
            <a:lvl2pPr marL="457200" indent="-228600">
              <a:buFont typeface="Wingdings" panose="05000000000000000000" pitchFamily="2" charset="2"/>
              <a:buChar char=""/>
              <a:defRPr/>
            </a:lvl2pPr>
            <a:lvl3pPr marL="685800" indent="-228600">
              <a:buFont typeface="Amazon Ember" panose="020B0603020204020204" pitchFamily="34" charset="0"/>
              <a:buChar char="–"/>
              <a:defRPr/>
            </a:lvl3pPr>
            <a:lvl4pPr marL="914400" indent="-228600">
              <a:buFont typeface="Amazon Ember" panose="020B0603020204020204" pitchFamily="34" charset="0"/>
              <a:buChar char="•"/>
              <a:defRPr/>
            </a:lvl4pPr>
            <a:lvl5pPr marL="914400" indent="-228600">
              <a:buFont typeface="Amazon Ember" panose="020B0603020204020204" pitchFamily="34" charset="0"/>
              <a:buChar char="•"/>
              <a:defRPr/>
            </a:lvl5pPr>
          </a:lstStyle>
          <a:p>
            <a:pPr lvl="0"/>
            <a:r>
              <a:rPr lang="en-US" dirty="0"/>
              <a:t>Add text or click media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CF883-37E7-4EB4-829B-4A702C07215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10300" y="1485900"/>
            <a:ext cx="5676900" cy="4724400"/>
          </a:xfrm>
        </p:spPr>
        <p:txBody>
          <a:bodyPr/>
          <a:lstStyle>
            <a:lvl1pPr marL="228600" indent="-228600">
              <a:buFont typeface="Amazon Ember" panose="020B0603020204020204" pitchFamily="34" charset="0"/>
              <a:buChar char="•"/>
              <a:defRPr/>
            </a:lvl1pPr>
            <a:lvl2pPr marL="457200" indent="-228600">
              <a:buFont typeface="Wingdings" panose="05000000000000000000" pitchFamily="2" charset="2"/>
              <a:buChar char=""/>
              <a:defRPr/>
            </a:lvl2pPr>
            <a:lvl3pPr marL="685800" indent="-228600">
              <a:buFont typeface="Amazon Ember" panose="020B0603020204020204" pitchFamily="34" charset="0"/>
              <a:buChar char="–"/>
              <a:defRPr/>
            </a:lvl3pPr>
            <a:lvl4pPr marL="914400" indent="-228600">
              <a:buFont typeface="Amazon Ember" panose="020B0603020204020204" pitchFamily="34" charset="0"/>
              <a:buChar char="•"/>
              <a:defRPr/>
            </a:lvl4pPr>
            <a:lvl5pPr marL="914400" indent="-228600">
              <a:buFont typeface="Amazon Ember" panose="020B0603020204020204" pitchFamily="34" charset="0"/>
              <a:buChar char="•"/>
              <a:defRPr/>
            </a:lvl5pPr>
          </a:lstStyle>
          <a:p>
            <a:pPr lvl="0"/>
            <a:r>
              <a:rPr lang="en-US" dirty="0"/>
              <a:t>Add text or click media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3445A8-6C4C-407D-A476-43E1859EE6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2501" y="6428661"/>
            <a:ext cx="388818" cy="219592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3852E355-2FE0-498A-AC79-D6D9240DD786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540" y="6476853"/>
            <a:ext cx="3962400" cy="1077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2024,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2111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a16="http://schemas.microsoft.com/office/drawing/2014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936">
          <p15:clr>
            <a:srgbClr val="FBAE40"/>
          </p15:clr>
        </p15:guide>
        <p15:guide id="3" pos="3768">
          <p15:clr>
            <a:srgbClr val="FBAE40"/>
          </p15:clr>
        </p15:guide>
        <p15:guide id="4" pos="391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, Subtitle,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1B90874-6B31-4ABF-B07F-241447E73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04A9C1-868C-40A5-A0C0-020C00ADD7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44286"/>
            <a:ext cx="11582400" cy="7238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Two-column with subtitle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3345E-CC5C-431B-9993-ACFD6A36D1F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4800" y="1714500"/>
            <a:ext cx="5676900" cy="4495800"/>
          </a:xfrm>
        </p:spPr>
        <p:txBody>
          <a:bodyPr rIns="0"/>
          <a:lstStyle>
            <a:lvl1pPr marL="228600" indent="-228600">
              <a:buFont typeface="Amazon Ember" panose="020B0603020204020204" pitchFamily="34" charset="0"/>
              <a:buChar char="•"/>
              <a:defRPr/>
            </a:lvl1pPr>
            <a:lvl2pPr marL="457200" indent="-228600">
              <a:buFont typeface="Wingdings" panose="05000000000000000000" pitchFamily="2" charset="2"/>
              <a:buChar char=""/>
              <a:defRPr/>
            </a:lvl2pPr>
            <a:lvl3pPr marL="685800" indent="-228600">
              <a:buFont typeface="Amazon Ember" panose="020B0603020204020204" pitchFamily="34" charset="0"/>
              <a:buChar char="–"/>
              <a:defRPr/>
            </a:lvl3pPr>
            <a:lvl4pPr marL="914400" indent="-228600">
              <a:buFont typeface="Amazon Ember" panose="020B0603020204020204" pitchFamily="34" charset="0"/>
              <a:buChar char="•"/>
              <a:defRPr/>
            </a:lvl4pPr>
            <a:lvl5pPr marL="914400" indent="-228600">
              <a:buFont typeface="Amazon Ember" panose="020B0603020204020204" pitchFamily="34" charset="0"/>
              <a:buChar char="•"/>
              <a:defRPr/>
            </a:lvl5pPr>
          </a:lstStyle>
          <a:p>
            <a:pPr lvl="0"/>
            <a:r>
              <a:rPr lang="en-US" dirty="0"/>
              <a:t>Add text or click media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CF883-37E7-4EB4-829B-4A702C07215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10300" y="1714500"/>
            <a:ext cx="5676900" cy="4495800"/>
          </a:xfrm>
        </p:spPr>
        <p:txBody>
          <a:bodyPr/>
          <a:lstStyle>
            <a:lvl1pPr marL="228600" indent="-228600">
              <a:buFont typeface="Amazon Ember" panose="020B0603020204020204" pitchFamily="34" charset="0"/>
              <a:buChar char="•"/>
              <a:defRPr/>
            </a:lvl1pPr>
            <a:lvl2pPr marL="457200" indent="-228600">
              <a:buFont typeface="Wingdings" panose="05000000000000000000" pitchFamily="2" charset="2"/>
              <a:buChar char=""/>
              <a:defRPr/>
            </a:lvl2pPr>
            <a:lvl3pPr marL="685800" indent="-228600">
              <a:buFont typeface="Amazon Ember" panose="020B0603020204020204" pitchFamily="34" charset="0"/>
              <a:buChar char="–"/>
              <a:defRPr/>
            </a:lvl3pPr>
            <a:lvl4pPr marL="914400" indent="-228600">
              <a:buFont typeface="Amazon Ember" panose="020B0603020204020204" pitchFamily="34" charset="0"/>
              <a:buChar char="•"/>
              <a:defRPr/>
            </a:lvl4pPr>
            <a:lvl5pPr marL="914400" indent="-228600">
              <a:buFont typeface="Amazon Ember" panose="020B0603020204020204" pitchFamily="34" charset="0"/>
              <a:buChar char="•"/>
              <a:defRPr/>
            </a:lvl5pPr>
          </a:lstStyle>
          <a:p>
            <a:pPr lvl="0"/>
            <a:r>
              <a:rPr lang="en-US" dirty="0"/>
              <a:t>Add text or click media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F32B9E-48C9-4795-BEF7-8D91FA0F44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990600"/>
            <a:ext cx="11582400" cy="273424"/>
          </a:xfrm>
        </p:spPr>
        <p:txBody>
          <a:bodyPr/>
          <a:lstStyle>
            <a:lvl1pPr marL="0" indent="0">
              <a:buNone/>
              <a:defRPr sz="1200" b="1" cap="all" spc="300" baseline="0">
                <a:solidFill>
                  <a:schemeClr val="accent6"/>
                </a:solidFill>
              </a:defRPr>
            </a:lvl1pPr>
            <a:lvl2pPr marL="365760" indent="0">
              <a:buNone/>
              <a:defRPr/>
            </a:lvl2pPr>
            <a:lvl3pPr marL="777240" indent="0">
              <a:buNone/>
              <a:defRPr/>
            </a:lvl3pPr>
            <a:lvl4pPr marL="1051560" indent="0">
              <a:buNone/>
              <a:defRPr/>
            </a:lvl4pPr>
            <a:lvl5pPr marL="1051560" indent="0">
              <a:buNone/>
              <a:defRPr/>
            </a:lvl5pPr>
          </a:lstStyle>
          <a:p>
            <a:pPr lvl="0"/>
            <a:r>
              <a:rPr lang="en-US" dirty="0"/>
              <a:t>Enter subtitle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3DADCF-F74C-4499-91B7-8279A88CF0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2501" y="6428661"/>
            <a:ext cx="388818" cy="219592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F63D8BFA-307F-49C8-A449-BD5F1FE434B0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540" y="6476853"/>
            <a:ext cx="3962400" cy="1077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2024,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845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a16="http://schemas.microsoft.com/office/drawing/2014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80">
          <p15:clr>
            <a:srgbClr val="FBAE40"/>
          </p15:clr>
        </p15:guide>
        <p15:guide id="3" pos="3768">
          <p15:clr>
            <a:srgbClr val="FBAE40"/>
          </p15:clr>
        </p15:guide>
        <p15:guide id="4" pos="3912">
          <p15:clr>
            <a:srgbClr val="FBAE40"/>
          </p15:clr>
        </p15:guide>
        <p15:guide id="5" orient="horz" pos="624" userDrawn="1">
          <p15:clr>
            <a:srgbClr val="FBAE40"/>
          </p15:clr>
        </p15:guide>
        <p15:guide id="6" orient="horz" pos="936" userDrawn="1">
          <p15:clr>
            <a:srgbClr val="9FCC3B"/>
          </p15:clr>
        </p15:guide>
        <p15:guide id="7" orient="horz" pos="1272" userDrawn="1">
          <p15:clr>
            <a:srgbClr val="9FCC3B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A7DE5C-A1F4-4999-9AA2-BF7DF057E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350B9E-D75D-49F0-8F66-83B678BD44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Code layout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45F-4A66-40A2-9BCE-14FFD3435C0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1pPr>
            <a:lvl2pPr marL="402336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2pPr>
            <a:lvl3pPr marL="667512" indent="0">
              <a:buNone/>
              <a:defRPr sz="1800">
                <a:latin typeface="Lucida Console" panose="020B0609040504020204" pitchFamily="49" charset="0"/>
              </a:defRPr>
            </a:lvl3pPr>
            <a:lvl4pPr marL="941832" indent="0">
              <a:buNone/>
              <a:defRPr sz="1800">
                <a:latin typeface="Lucida Console" panose="020B0609040504020204" pitchFamily="49" charset="0"/>
              </a:defRPr>
            </a:lvl4pPr>
            <a:lvl5pPr marL="1207008" indent="0">
              <a:buNone/>
              <a:defRPr sz="1800">
                <a:latin typeface="Lucida Console" panose="020B0609040504020204" pitchFamily="49" charset="0"/>
              </a:defRPr>
            </a:lvl5pPr>
          </a:lstStyle>
          <a:p>
            <a:pPr lvl="0"/>
            <a:r>
              <a:rPr lang="en-US" dirty="0"/>
              <a:t>Type or paste plain-text code here, or click icon to add image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55360F-40B3-426F-8505-717344324F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2501" y="6428661"/>
            <a:ext cx="388818" cy="219592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7D7B210F-A27A-4F31-A1B9-5B9B997342EE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540" y="6476853"/>
            <a:ext cx="3962400" cy="1077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2024,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0455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a16="http://schemas.microsoft.com/office/drawing/2014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orient="horz" pos="936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BA0735A-F6CF-4B98-8532-D70ECE04B1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145E96-6390-4B32-98EC-4FC0B3DE5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2916" y="2400300"/>
            <a:ext cx="9144000" cy="1865508"/>
          </a:xfrm>
        </p:spPr>
        <p:txBody>
          <a:bodyPr rIns="0" anchor="t"/>
          <a:lstStyle>
            <a:lvl1pPr algn="l">
              <a:defRPr sz="4400" baseline="0"/>
            </a:lvl1pPr>
          </a:lstStyle>
          <a:p>
            <a:r>
              <a:rPr lang="en-US" dirty="0"/>
              <a:t>Enter session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29E2E6-F74F-43F5-BD71-EB22E49D3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2916" y="1990726"/>
            <a:ext cx="9144000" cy="255587"/>
          </a:xfrm>
        </p:spPr>
        <p:txBody>
          <a:bodyPr/>
          <a:lstStyle>
            <a:lvl1pPr marL="0" indent="0" algn="l">
              <a:buNone/>
              <a:defRPr sz="1200" b="1" cap="all" spc="300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Legal text placeholder (for copyeditor use only)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547820-8998-4C95-B7C0-AB60769A36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2916" y="4692845"/>
            <a:ext cx="9144000" cy="336356"/>
          </a:xfrm>
        </p:spPr>
        <p:txBody>
          <a:bodyPr/>
          <a:lstStyle>
            <a:lvl1pPr marL="0" indent="0">
              <a:buNone/>
              <a:defRPr sz="2000" b="0" cap="none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name (and pronouns)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6D5B08A-F46B-4164-9F43-E3D021A61C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916" y="1454793"/>
            <a:ext cx="9144000" cy="254717"/>
          </a:xfrm>
        </p:spPr>
        <p:txBody>
          <a:bodyPr/>
          <a:lstStyle>
            <a:lvl1pPr marL="0" indent="0">
              <a:buNone/>
              <a:defRPr sz="1200" b="1" cap="all" spc="30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Enter Session ID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895110F-1301-4F35-88E1-CA30832C9B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2916" y="5029200"/>
            <a:ext cx="9144000" cy="801688"/>
          </a:xfrm>
        </p:spPr>
        <p:txBody>
          <a:bodyPr/>
          <a:lstStyle>
            <a:lvl1pPr marL="0" indent="0">
              <a:spcAft>
                <a:spcPts val="300"/>
              </a:spcAft>
              <a:buNone/>
              <a:defRPr sz="1600"/>
            </a:lvl1pPr>
            <a:lvl2pPr marL="365760" indent="0">
              <a:buNone/>
              <a:defRPr sz="2400"/>
            </a:lvl2pPr>
            <a:lvl3pPr marL="777240" indent="0">
              <a:buNone/>
              <a:defRPr sz="2400"/>
            </a:lvl3pPr>
            <a:lvl4pPr marL="1051560" indent="0">
              <a:buNone/>
              <a:defRPr sz="2400"/>
            </a:lvl4pPr>
            <a:lvl5pPr marL="1051560" indent="0">
              <a:buNone/>
              <a:defRPr sz="2400"/>
            </a:lvl5pPr>
          </a:lstStyle>
          <a:p>
            <a:pPr lvl="0"/>
            <a:r>
              <a:rPr lang="en-US" dirty="0"/>
              <a:t>Job title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34897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 xmlns:a16="http://schemas.microsoft.com/office/drawing/2014/main" xmlns:a14="http://schemas.microsoft.com/office/drawing/2010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32" userDrawn="1">
          <p15:clr>
            <a:srgbClr val="FBAE40"/>
          </p15:clr>
        </p15:guide>
        <p15:guide id="2" orient="horz" pos="912" userDrawn="1">
          <p15:clr>
            <a:srgbClr val="FBAE40"/>
          </p15:clr>
        </p15:guide>
        <p15:guide id="3" orient="horz" pos="1248" userDrawn="1">
          <p15:clr>
            <a:srgbClr val="FBAE40"/>
          </p15:clr>
        </p15:guide>
        <p15:guide id="4" orient="horz" pos="2952" userDrawn="1">
          <p15:clr>
            <a:srgbClr val="FBAE40"/>
          </p15:clr>
        </p15:guide>
        <p15:guide id="5" orient="horz" pos="316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de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08B9209-4C7C-4ACC-8549-E6C417929B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04A9C1-868C-40A5-A0C0-020C00ADD7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44286"/>
            <a:ext cx="11582400" cy="7238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Code layout, two-columns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3345E-CC5C-431B-9993-ACFD6A36D1F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4800" y="1485900"/>
            <a:ext cx="5676900" cy="4727604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1pPr>
            <a:lvl2pPr marL="402336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2pPr>
            <a:lvl3pPr marL="667512" indent="0">
              <a:buNone/>
              <a:defRPr sz="1800">
                <a:latin typeface="Lucida Console" panose="020B0609040504020204" pitchFamily="49" charset="0"/>
              </a:defRPr>
            </a:lvl3pPr>
            <a:lvl4pPr marL="941832" indent="0">
              <a:buNone/>
              <a:defRPr sz="1800">
                <a:latin typeface="Lucida Console" panose="020B0609040504020204" pitchFamily="49" charset="0"/>
              </a:defRPr>
            </a:lvl4pPr>
            <a:lvl5pPr marL="1207008" indent="0">
              <a:buNone/>
              <a:defRPr sz="1800">
                <a:latin typeface="Lucida Console" panose="020B0609040504020204" pitchFamily="49" charset="0"/>
              </a:defRPr>
            </a:lvl5pPr>
          </a:lstStyle>
          <a:p>
            <a:pPr lvl="0"/>
            <a:r>
              <a:rPr lang="en-US" dirty="0"/>
              <a:t>Type or paste plain-text code here, or click icon to add image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CF883-37E7-4EB4-829B-4A702C07215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10300" y="1485900"/>
            <a:ext cx="5676900" cy="472440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1pPr>
            <a:lvl2pPr marL="402336" indent="0">
              <a:spcAft>
                <a:spcPts val="600"/>
              </a:spcAft>
              <a:buNone/>
              <a:defRPr sz="1800">
                <a:latin typeface="Lucida Console" panose="020B0609040504020204" pitchFamily="49" charset="0"/>
              </a:defRPr>
            </a:lvl2pPr>
            <a:lvl3pPr marL="667512" indent="0">
              <a:buNone/>
              <a:defRPr sz="1800">
                <a:latin typeface="Lucida Console" panose="020B0609040504020204" pitchFamily="49" charset="0"/>
              </a:defRPr>
            </a:lvl3pPr>
            <a:lvl4pPr marL="941832" indent="0">
              <a:buNone/>
              <a:defRPr sz="1800">
                <a:latin typeface="Lucida Console" panose="020B0609040504020204" pitchFamily="49" charset="0"/>
              </a:defRPr>
            </a:lvl4pPr>
            <a:lvl5pPr marL="1207008" indent="0">
              <a:buNone/>
              <a:defRPr sz="1800">
                <a:latin typeface="Lucida Console" panose="020B0609040504020204" pitchFamily="49" charset="0"/>
              </a:defRPr>
            </a:lvl5pPr>
          </a:lstStyle>
          <a:p>
            <a:pPr lvl="0"/>
            <a:r>
              <a:rPr lang="en-US" dirty="0"/>
              <a:t>Type or paste plain-text code here, or click icon to add imagen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98F0AA-C8FD-4CDA-A85E-7449EBCA2B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2501" y="6428661"/>
            <a:ext cx="388818" cy="219592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CEA620B9-B916-48D3-BFA6-9926189BE5FE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540" y="6476853"/>
            <a:ext cx="3962400" cy="1077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2024,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4340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a16="http://schemas.microsoft.com/office/drawing/2014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936">
          <p15:clr>
            <a:srgbClr val="FBAE40"/>
          </p15:clr>
        </p15:guide>
        <p15:guide id="3" pos="3768">
          <p15:clr>
            <a:srgbClr val="FBAE40"/>
          </p15:clr>
        </p15:guide>
        <p15:guide id="4" pos="391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A4854-5BE6-4EAD-8CDA-183F4E411B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072" y="1836512"/>
            <a:ext cx="8189913" cy="2216466"/>
          </a:xfrm>
        </p:spPr>
        <p:txBody>
          <a:bodyPr/>
          <a:lstStyle>
            <a:lvl1pPr marL="0" indent="0">
              <a:defRPr sz="4400"/>
            </a:lvl1pPr>
          </a:lstStyle>
          <a:p>
            <a:r>
              <a:rPr lang="en-US" dirty="0"/>
              <a:t>Enter quote here. Reposition quote mark graphics to frame the quote.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0F1EBD-942F-4FAF-BCFF-79177E7C2D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633914"/>
            <a:ext cx="8189686" cy="384174"/>
          </a:xfrm>
        </p:spPr>
        <p:txBody>
          <a:bodyPr/>
          <a:lstStyle>
            <a:lvl1pPr marL="0" indent="0">
              <a:buNone/>
              <a:defRPr sz="2400" b="1"/>
            </a:lvl1pPr>
            <a:lvl2pPr marL="365760" indent="0">
              <a:buNone/>
              <a:defRPr/>
            </a:lvl2pPr>
            <a:lvl3pPr marL="777240" indent="0">
              <a:buNone/>
              <a:defRPr/>
            </a:lvl3pPr>
            <a:lvl4pPr marL="1051560" indent="0">
              <a:buNone/>
              <a:defRPr/>
            </a:lvl4pPr>
            <a:lvl5pPr marL="1051560" indent="0">
              <a:buNone/>
              <a:defRPr/>
            </a:lvl5pPr>
          </a:lstStyle>
          <a:p>
            <a:pPr lvl="0"/>
            <a:r>
              <a:rPr lang="en-US" dirty="0"/>
              <a:t>Enter quoted person’s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20B2A1-4B1F-4B1C-B630-D027C37214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0300" y="5018088"/>
            <a:ext cx="8189913" cy="411480"/>
          </a:xfrm>
        </p:spPr>
        <p:txBody>
          <a:bodyPr/>
          <a:lstStyle>
            <a:lvl1pPr marL="0" indent="0">
              <a:buNone/>
              <a:defRPr sz="2000"/>
            </a:lvl1pPr>
            <a:lvl2pPr marL="365760" indent="0">
              <a:buNone/>
              <a:defRPr/>
            </a:lvl2pPr>
            <a:lvl3pPr marL="777240" indent="0">
              <a:buNone/>
              <a:defRPr/>
            </a:lvl3pPr>
            <a:lvl4pPr marL="1051560" indent="0">
              <a:buNone/>
              <a:defRPr/>
            </a:lvl4pPr>
            <a:lvl5pPr marL="1051560" indent="0">
              <a:buNone/>
              <a:defRPr/>
            </a:lvl5pPr>
          </a:lstStyle>
          <a:p>
            <a:pPr lvl="0"/>
            <a:r>
              <a:rPr lang="en-US" dirty="0"/>
              <a:t>Enter quoted person’s affiliation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DBBE757-6C17-4E4F-8133-7D83169ED7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7400" y="1979476"/>
            <a:ext cx="309563" cy="30956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F951D964-7D47-4C3D-8642-76CD158538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4028" y="3217726"/>
            <a:ext cx="309563" cy="309563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673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 xmlns:a16="http://schemas.microsoft.com/office/drawing/2014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0" userDrawn="1">
          <p15:clr>
            <a:srgbClr val="FBAE40"/>
          </p15:clr>
        </p15:guide>
        <p15:guide id="2" pos="696" userDrawn="1">
          <p15:clr>
            <a:srgbClr val="FBAE40"/>
          </p15:clr>
        </p15:guide>
        <p15:guide id="3" orient="horz" pos="290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A4854-5BE6-4EAD-8CDA-183F4E411B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707822"/>
            <a:ext cx="8723086" cy="1442356"/>
          </a:xfrm>
        </p:spPr>
        <p:txBody>
          <a:bodyPr/>
          <a:lstStyle>
            <a:lvl1pPr marL="0" indent="0">
              <a:defRPr sz="4800"/>
            </a:lvl1pPr>
          </a:lstStyle>
          <a:p>
            <a:r>
              <a:rPr lang="en-US" dirty="0"/>
              <a:t>Section divider – </a:t>
            </a:r>
            <a:br>
              <a:rPr lang="en-US" dirty="0"/>
            </a:br>
            <a:r>
              <a:rPr lang="en-US" dirty="0"/>
              <a:t>Enter section name here</a:t>
            </a:r>
          </a:p>
        </p:txBody>
      </p:sp>
    </p:spTree>
    <p:extLst>
      <p:ext uri="{BB962C8B-B14F-4D97-AF65-F5344CB8AC3E}">
        <p14:creationId xmlns:p14="http://schemas.microsoft.com/office/powerpoint/2010/main" val="357652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 xmlns:a16="http://schemas.microsoft.com/office/drawing/2014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688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Dem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A4854-5BE6-4EAD-8CDA-183F4E411B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707822"/>
            <a:ext cx="8812306" cy="1442356"/>
          </a:xfrm>
        </p:spPr>
        <p:txBody>
          <a:bodyPr/>
          <a:lstStyle>
            <a:lvl1pPr marL="0" indent="0">
              <a:defRPr sz="4800"/>
            </a:lvl1pPr>
          </a:lstStyle>
          <a:p>
            <a:r>
              <a:rPr lang="en-US" dirty="0"/>
              <a:t>Video or demo divider – </a:t>
            </a:r>
            <a:br>
              <a:rPr lang="en-US" dirty="0"/>
            </a:br>
            <a:r>
              <a:rPr lang="en-US" dirty="0"/>
              <a:t>Type “Video” or “Demo” here</a:t>
            </a:r>
          </a:p>
        </p:txBody>
      </p:sp>
    </p:spTree>
    <p:extLst>
      <p:ext uri="{BB962C8B-B14F-4D97-AF65-F5344CB8AC3E}">
        <p14:creationId xmlns:p14="http://schemas.microsoft.com/office/powerpoint/2010/main" val="143617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 xmlns:a16="http://schemas.microsoft.com/office/drawing/2014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688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90BCB97-0B9F-404F-AD5E-3C35970F8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4BB021-3658-44C0-8456-1D5BD4885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94672" y="2327672"/>
            <a:ext cx="2202656" cy="2202656"/>
          </a:xfrm>
          <a:prstGeom prst="rect">
            <a:avLst/>
          </a:prstGeom>
        </p:spPr>
      </p:pic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D05987F8-DCC2-489A-82C8-7C3C54DC65CF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 bwMode="ltGray">
          <a:xfrm>
            <a:off x="0" y="0"/>
            <a:ext cx="12192000" cy="6858000"/>
          </a:xfrm>
        </p:spPr>
        <p:txBody>
          <a:bodyPr lIns="914400" anchor="ctr" anchorCtr="0"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icon to add video</a:t>
            </a:r>
          </a:p>
        </p:txBody>
      </p:sp>
    </p:spTree>
    <p:extLst>
      <p:ext uri="{BB962C8B-B14F-4D97-AF65-F5344CB8AC3E}">
        <p14:creationId xmlns:p14="http://schemas.microsoft.com/office/powerpoint/2010/main" val="269311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D8111-3D53-4AAE-B443-34FB88376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44286"/>
            <a:ext cx="11582400" cy="7238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Comparison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4D394-B1EA-4880-8726-300D5746D5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4800" y="1485900"/>
            <a:ext cx="5676898" cy="823912"/>
          </a:xfrm>
        </p:spPr>
        <p:txBody>
          <a:bodyPr anchor="ctr" anchorCtr="0"/>
          <a:lstStyle>
            <a:lvl1pPr marL="0" indent="0">
              <a:spcAft>
                <a:spcPts val="0"/>
              </a:spcAft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heading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2DA0A-F89A-436D-9F74-82C6F76E26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04800" y="2309812"/>
            <a:ext cx="5676898" cy="3900488"/>
          </a:xfrm>
        </p:spPr>
        <p:txBody>
          <a:bodyPr/>
          <a:lstStyle>
            <a:lvl1pPr marL="0" indent="0">
              <a:buNone/>
              <a:defRPr sz="2400"/>
            </a:lvl1pPr>
            <a:lvl2pPr marL="228600" indent="0">
              <a:buNone/>
              <a:defRPr sz="2000"/>
            </a:lvl2pPr>
            <a:lvl3pPr marL="457200" indent="0">
              <a:buNone/>
              <a:defRPr sz="1800"/>
            </a:lvl3pPr>
            <a:lvl4pPr marL="685800" indent="0">
              <a:buNone/>
              <a:defRPr sz="1600"/>
            </a:lvl4pPr>
            <a:lvl5pPr marL="685800" indent="0">
              <a:buNone/>
              <a:defRPr sz="1600"/>
            </a:lvl5pPr>
          </a:lstStyle>
          <a:p>
            <a:pPr lvl="0"/>
            <a:r>
              <a:rPr lang="en-US" dirty="0"/>
              <a:t>Add text or click media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FFBB33-625F-4A20-B7B5-DA1F2DB99E3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10302" y="1485900"/>
            <a:ext cx="5676898" cy="823912"/>
          </a:xfrm>
        </p:spPr>
        <p:txBody>
          <a:bodyPr anchor="ctr" anchorCtr="0"/>
          <a:lstStyle>
            <a:lvl1pPr marL="0" indent="0">
              <a:spcAft>
                <a:spcPts val="0"/>
              </a:spcAft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heading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FA12F9-F160-46D4-A1D3-5AF9789C167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10302" y="2309812"/>
            <a:ext cx="5676898" cy="3900488"/>
          </a:xfrm>
        </p:spPr>
        <p:txBody>
          <a:bodyPr/>
          <a:lstStyle>
            <a:lvl1pPr marL="0" indent="0">
              <a:buNone/>
              <a:defRPr sz="2400"/>
            </a:lvl1pPr>
            <a:lvl2pPr marL="228600" indent="0">
              <a:buNone/>
              <a:defRPr sz="2000"/>
            </a:lvl2pPr>
            <a:lvl3pPr marL="457200" indent="0">
              <a:buNone/>
              <a:defRPr sz="1800"/>
            </a:lvl3pPr>
            <a:lvl4pPr marL="685800" indent="0">
              <a:buNone/>
              <a:defRPr sz="1600"/>
            </a:lvl4pPr>
            <a:lvl5pPr marL="685800" indent="0">
              <a:buNone/>
              <a:defRPr sz="1600"/>
            </a:lvl5pPr>
          </a:lstStyle>
          <a:p>
            <a:pPr lvl="0"/>
            <a:r>
              <a:rPr lang="en-US" dirty="0"/>
              <a:t>Add text or click media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664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 xmlns:a16="http://schemas.microsoft.com/office/drawing/2014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936" userDrawn="1">
          <p15:clr>
            <a:srgbClr val="FBAE40"/>
          </p15:clr>
        </p15:guide>
        <p15:guide id="3" pos="3768" userDrawn="1">
          <p15:clr>
            <a:srgbClr val="FBAE40"/>
          </p15:clr>
        </p15:guide>
        <p15:guide id="4" pos="3912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6FB8D-98F0-48FE-A1C5-12C632C73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44286"/>
            <a:ext cx="4122737" cy="1600200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en-US" dirty="0"/>
              <a:t>Content with caption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DECCC-4F4B-4466-A308-B9FC52749E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3488" y="244286"/>
            <a:ext cx="6843712" cy="5966014"/>
          </a:xfrm>
        </p:spPr>
        <p:txBody>
          <a:bodyPr/>
          <a:lstStyle>
            <a:lvl1pPr marL="0" indent="0">
              <a:buNone/>
              <a:defRPr sz="2800"/>
            </a:lvl1pPr>
            <a:lvl2pPr marL="228600" indent="0">
              <a:buNone/>
              <a:defRPr sz="2400"/>
            </a:lvl2pPr>
            <a:lvl3pPr marL="457200" indent="0">
              <a:buNone/>
              <a:defRPr sz="2000"/>
            </a:lvl3pPr>
            <a:lvl4pPr marL="685800" indent="0">
              <a:buNone/>
              <a:defRPr sz="1800"/>
            </a:lvl4pPr>
            <a:lvl5pPr marL="685800" indent="0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Enter text or click media icon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6CE5B-5A0F-4B5D-BA65-FDC30896322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04800" y="2171700"/>
            <a:ext cx="4122737" cy="4038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Enter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70859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 xmlns:a16="http://schemas.microsoft.com/office/drawing/2014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168" userDrawn="1">
          <p15:clr>
            <a:srgbClr val="FBAE40"/>
          </p15:clr>
        </p15:guide>
        <p15:guide id="2" pos="280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1765E-FC87-42C0-B504-47031B18A0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1" y="244286"/>
            <a:ext cx="4122737" cy="1600200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en-US" dirty="0"/>
              <a:t>Picture with caption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99D3AD-86A7-42A8-B5A7-E3660AEE7E0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043488" y="244286"/>
            <a:ext cx="6843711" cy="5966014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a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D2432-3600-49FC-80E6-814EF0E3776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04801" y="2171700"/>
            <a:ext cx="4122737" cy="4038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Enter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329777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 xmlns:a16="http://schemas.microsoft.com/office/drawing/2014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168" userDrawn="1">
          <p15:clr>
            <a:srgbClr val="FBAE40"/>
          </p15:clr>
        </p15:guide>
        <p15:guide id="2" pos="280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58E3B5A-9EF6-4AEB-9717-7818F41E4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B4A83A5-0632-4E56-8638-1E96DDA8B2B2}"/>
              </a:ext>
            </a:extLst>
          </p:cNvPr>
          <p:cNvSpPr txBox="1"/>
          <p:nvPr userDrawn="1"/>
        </p:nvSpPr>
        <p:spPr bwMode="white">
          <a:xfrm>
            <a:off x="133351" y="2132106"/>
            <a:ext cx="8413750" cy="1079500"/>
          </a:xfrm>
          <a:prstGeom prst="rect">
            <a:avLst/>
          </a:prstGeom>
          <a:noFill/>
        </p:spPr>
        <p:txBody>
          <a:bodyPr lIns="182880" tIns="91440" rIns="146304" bIns="91440"/>
          <a:lstStyle>
            <a:lvl1pPr defTabSz="1097278">
              <a:lnSpc>
                <a:spcPct val="90000"/>
              </a:lnSpc>
              <a:spcBef>
                <a:spcPct val="0"/>
              </a:spcBef>
              <a:buNone/>
              <a:defRPr lang="en-US" sz="6600" b="0" cap="none" spc="-118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sz="6600" b="0" i="0" spc="-300" dirty="0">
                <a:solidFill>
                  <a:schemeClr val="tx1"/>
                </a:solidFill>
                <a:latin typeface="Amazon Ember Heavy" panose="020B0603020204020204" pitchFamily="34" charset="0"/>
                <a:ea typeface="Amazon Ember Heavy" panose="020B0603020204020204" pitchFamily="34" charset="0"/>
                <a:cs typeface="Amazon Ember Heavy" panose="020B0603020204020204" pitchFamily="34" charset="0"/>
              </a:rPr>
              <a:t>Thank you!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0235B1-A52F-459D-8F38-868C289303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429000"/>
            <a:ext cx="3429000" cy="482600"/>
          </a:xfrm>
        </p:spPr>
        <p:txBody>
          <a:bodyPr anchor="b" anchorCtr="0"/>
          <a:lstStyle>
            <a:lvl1pPr marL="0" indent="0">
              <a:buNone/>
              <a:defRPr sz="2000"/>
            </a:lvl1pPr>
            <a:lvl2pPr marL="365760" indent="0">
              <a:buNone/>
              <a:defRPr/>
            </a:lvl2pPr>
            <a:lvl3pPr marL="777240" indent="0">
              <a:buNone/>
              <a:defRPr/>
            </a:lvl3pPr>
            <a:lvl4pPr marL="1051560" indent="0">
              <a:buNone/>
              <a:defRPr/>
            </a:lvl4pPr>
            <a:lvl5pPr marL="1051560" indent="0">
              <a:buNone/>
              <a:defRPr/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ACA6411-1D29-499A-BBEF-4F71BB70AA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3924300"/>
            <a:ext cx="3429000" cy="1778000"/>
          </a:xfrm>
        </p:spPr>
        <p:txBody>
          <a:bodyPr tIns="91440" anchor="t" anchorCtr="0"/>
          <a:lstStyle>
            <a:lvl1pPr marL="0" indent="0">
              <a:spcAft>
                <a:spcPts val="300"/>
              </a:spcAft>
              <a:buNone/>
              <a:defRPr sz="1800"/>
            </a:lvl1pPr>
            <a:lvl2pPr marL="365760" indent="0">
              <a:buNone/>
              <a:defRPr/>
            </a:lvl2pPr>
            <a:lvl3pPr marL="777240" indent="0">
              <a:buNone/>
              <a:defRPr/>
            </a:lvl3pPr>
            <a:lvl4pPr marL="1051560" indent="0">
              <a:buNone/>
              <a:defRPr/>
            </a:lvl4pPr>
            <a:lvl5pPr marL="1051560" indent="0">
              <a:buNone/>
              <a:defRPr/>
            </a:lvl5pPr>
          </a:lstStyle>
          <a:p>
            <a:pPr lvl="0"/>
            <a:r>
              <a:rPr lang="en-US" dirty="0"/>
              <a:t>Speaker contact info (such as LinkedIn or Twitter)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587CE14-4E32-4777-B762-C4D5DDA4B6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48950" y="3429000"/>
            <a:ext cx="3429000" cy="482600"/>
          </a:xfrm>
        </p:spPr>
        <p:txBody>
          <a:bodyPr anchor="b" anchorCtr="0"/>
          <a:lstStyle>
            <a:lvl1pPr marL="0" indent="0">
              <a:buNone/>
              <a:defRPr sz="2000"/>
            </a:lvl1pPr>
            <a:lvl2pPr marL="365760" indent="0">
              <a:buNone/>
              <a:defRPr/>
            </a:lvl2pPr>
            <a:lvl3pPr marL="777240" indent="0">
              <a:buNone/>
              <a:defRPr/>
            </a:lvl3pPr>
            <a:lvl4pPr marL="1051560" indent="0">
              <a:buNone/>
              <a:defRPr/>
            </a:lvl4pPr>
            <a:lvl5pPr marL="1051560" indent="0">
              <a:buNone/>
              <a:defRPr/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5B947E7-92D5-44F7-980E-B16916B495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8950" y="3924300"/>
            <a:ext cx="3429000" cy="1778000"/>
          </a:xfrm>
        </p:spPr>
        <p:txBody>
          <a:bodyPr tIns="91440" anchor="t" anchorCtr="0"/>
          <a:lstStyle>
            <a:lvl1pPr marL="0" indent="0">
              <a:spcAft>
                <a:spcPts val="300"/>
              </a:spcAft>
              <a:buNone/>
              <a:defRPr sz="1800"/>
            </a:lvl1pPr>
            <a:lvl2pPr marL="365760" indent="0">
              <a:buNone/>
              <a:defRPr/>
            </a:lvl2pPr>
            <a:lvl3pPr marL="777240" indent="0">
              <a:buNone/>
              <a:defRPr/>
            </a:lvl3pPr>
            <a:lvl4pPr marL="1051560" indent="0">
              <a:buNone/>
              <a:defRPr/>
            </a:lvl4pPr>
            <a:lvl5pPr marL="1051560" indent="0">
              <a:buNone/>
              <a:defRPr/>
            </a:lvl5pPr>
          </a:lstStyle>
          <a:p>
            <a:pPr lvl="0"/>
            <a:r>
              <a:rPr lang="en-US" dirty="0"/>
              <a:t>Speaker contact info (such as LinkedIn or Twitter)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722C2121-81A2-47EC-9963-4D2264FC0D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93100" y="3429000"/>
            <a:ext cx="3429000" cy="482600"/>
          </a:xfrm>
        </p:spPr>
        <p:txBody>
          <a:bodyPr anchor="b" anchorCtr="0"/>
          <a:lstStyle>
            <a:lvl1pPr marL="0" indent="0">
              <a:buNone/>
              <a:defRPr sz="2000"/>
            </a:lvl1pPr>
            <a:lvl2pPr marL="365760" indent="0">
              <a:buNone/>
              <a:defRPr/>
            </a:lvl2pPr>
            <a:lvl3pPr marL="777240" indent="0">
              <a:buNone/>
              <a:defRPr/>
            </a:lvl3pPr>
            <a:lvl4pPr marL="1051560" indent="0">
              <a:buNone/>
              <a:defRPr/>
            </a:lvl4pPr>
            <a:lvl5pPr marL="1051560" indent="0">
              <a:buNone/>
              <a:defRPr/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8985DE0-82AB-42DE-94F3-A060E90BA1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3100" y="3924300"/>
            <a:ext cx="3429000" cy="1778000"/>
          </a:xfrm>
        </p:spPr>
        <p:txBody>
          <a:bodyPr tIns="91440" anchor="t" anchorCtr="0"/>
          <a:lstStyle>
            <a:lvl1pPr marL="0" indent="0">
              <a:spcAft>
                <a:spcPts val="300"/>
              </a:spcAft>
              <a:buNone/>
              <a:defRPr sz="1800"/>
            </a:lvl1pPr>
            <a:lvl2pPr marL="365760" indent="0">
              <a:buNone/>
              <a:defRPr/>
            </a:lvl2pPr>
            <a:lvl3pPr marL="777240" indent="0">
              <a:buNone/>
              <a:defRPr/>
            </a:lvl3pPr>
            <a:lvl4pPr marL="1051560" indent="0">
              <a:buNone/>
              <a:defRPr/>
            </a:lvl4pPr>
            <a:lvl5pPr marL="1051560" indent="0">
              <a:buNone/>
              <a:defRPr/>
            </a:lvl5pPr>
          </a:lstStyle>
          <a:p>
            <a:pPr lvl="0"/>
            <a:r>
              <a:rPr lang="en-US" dirty="0"/>
              <a:t>Speaker contact info (such as LinkedIn or Twitter)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F87E276-ED10-49A8-BB0E-E8C47A9E6A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2501" y="6428661"/>
            <a:ext cx="388818" cy="219592"/>
          </a:xfrm>
          <a:prstGeom prst="rect">
            <a:avLst/>
          </a:prstGeom>
        </p:spPr>
      </p:pic>
      <p:sp>
        <p:nvSpPr>
          <p:cNvPr id="24" name="TextBox 3">
            <a:extLst>
              <a:ext uri="{FF2B5EF4-FFF2-40B4-BE49-F238E27FC236}">
                <a16:creationId xmlns:a16="http://schemas.microsoft.com/office/drawing/2014/main" id="{8212EB6D-11FB-4BF9-A82D-70CCAB805978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540" y="6476853"/>
            <a:ext cx="3962400" cy="1077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2024,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2975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 xmlns:a16="http://schemas.microsoft.com/office/drawing/2014/main" xmlns:a14="http://schemas.microsoft.com/office/drawing/2010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496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9EDB0-AE4A-47D2-8D12-00020A37A1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069C7E4-F229-4138-B99D-DDBA15F54353}"/>
              </a:ext>
            </a:extLst>
          </p:cNvPr>
          <p:cNvSpPr/>
          <p:nvPr userDrawn="1"/>
        </p:nvSpPr>
        <p:spPr bwMode="auto">
          <a:xfrm>
            <a:off x="5299710" y="1445839"/>
            <a:ext cx="1592580" cy="1592580"/>
          </a:xfrm>
          <a:prstGeom prst="ellipse">
            <a:avLst/>
          </a:prstGeom>
          <a:solidFill>
            <a:schemeClr val="accent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365760" rIns="182880" bIns="146304" anchor="ctr"/>
          <a:lstStyle/>
          <a:p>
            <a:pPr algn="ctr" defTabSz="932472" eaLnBrk="1" hangingPunct="1">
              <a:lnSpc>
                <a:spcPct val="90000"/>
              </a:lnSpc>
              <a:defRPr/>
            </a:pPr>
            <a:r>
              <a:rPr lang="en-US" sz="115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Amazon Ember" panose="020B0603020204020204" pitchFamily="34" charset="0"/>
                <a:cs typeface="Amazon Ember" panose="020B0603020204020204" pitchFamily="34" charset="0"/>
              </a:rPr>
              <a:t>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8FEAA9-87DD-49D0-B6B1-C774723D1E5F}"/>
              </a:ext>
            </a:extLst>
          </p:cNvPr>
          <p:cNvSpPr txBox="1"/>
          <p:nvPr userDrawn="1"/>
        </p:nvSpPr>
        <p:spPr>
          <a:xfrm>
            <a:off x="3378200" y="3178119"/>
            <a:ext cx="5435600" cy="162506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1800"/>
              </a:spcAft>
            </a:pPr>
            <a:r>
              <a:rPr lang="en-US" sz="4800" dirty="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Please complete the session survey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227BD8-41CF-46B5-BFD3-939CE751F0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2501" y="6428661"/>
            <a:ext cx="388818" cy="219592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CB7CC901-FE78-44C4-8D33-81E8C83EDDED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540" y="6476853"/>
            <a:ext cx="3962400" cy="1077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2024,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6210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wo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64AD4E2-F945-46B7-88D9-2DA65AC847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145E96-6390-4B32-98EC-4FC0B3DE5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2916" y="2400300"/>
            <a:ext cx="9144000" cy="1865508"/>
          </a:xfrm>
        </p:spPr>
        <p:txBody>
          <a:bodyPr rIns="0" anchor="t"/>
          <a:lstStyle>
            <a:lvl1pPr algn="l">
              <a:defRPr sz="4400" baseline="0"/>
            </a:lvl1pPr>
          </a:lstStyle>
          <a:p>
            <a:r>
              <a:rPr lang="en-US" dirty="0"/>
              <a:t>Enter session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895110F-1301-4F35-88E1-CA30832C9B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2916" y="5029200"/>
            <a:ext cx="4323443" cy="801688"/>
          </a:xfrm>
        </p:spPr>
        <p:txBody>
          <a:bodyPr/>
          <a:lstStyle>
            <a:lvl1pPr marL="0" indent="0">
              <a:spcAft>
                <a:spcPts val="300"/>
              </a:spcAft>
              <a:buNone/>
              <a:defRPr sz="1600"/>
            </a:lvl1pPr>
            <a:lvl2pPr marL="365760" indent="0">
              <a:buNone/>
              <a:defRPr sz="2400"/>
            </a:lvl2pPr>
            <a:lvl3pPr marL="777240" indent="0">
              <a:buNone/>
              <a:defRPr sz="2400"/>
            </a:lvl3pPr>
            <a:lvl4pPr marL="1051560" indent="0">
              <a:buNone/>
              <a:defRPr sz="2400"/>
            </a:lvl4pPr>
            <a:lvl5pPr marL="1051560" indent="0">
              <a:buNone/>
              <a:defRPr sz="2400"/>
            </a:lvl5pPr>
          </a:lstStyle>
          <a:p>
            <a:pPr lvl="0"/>
            <a:r>
              <a:rPr lang="en-US" dirty="0"/>
              <a:t>Job title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028208-8E6A-4F48-AB75-B1723B3DEE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2050" y="4686300"/>
            <a:ext cx="4486275" cy="341692"/>
          </a:xfrm>
        </p:spPr>
        <p:txBody>
          <a:bodyPr/>
          <a:lstStyle>
            <a:lvl1pPr marL="0" indent="0">
              <a:buNone/>
              <a:defRPr sz="2000"/>
            </a:lvl1pPr>
            <a:lvl2pPr marL="365760" indent="0">
              <a:buNone/>
              <a:defRPr sz="2000"/>
            </a:lvl2pPr>
            <a:lvl3pPr marL="777240" indent="0">
              <a:buNone/>
              <a:defRPr sz="2000"/>
            </a:lvl3pPr>
            <a:lvl4pPr marL="1051560" indent="0">
              <a:buNone/>
              <a:defRPr sz="2000"/>
            </a:lvl4pPr>
            <a:lvl5pPr marL="1051560" indent="0">
              <a:buNone/>
              <a:defRPr sz="2000"/>
            </a:lvl5pPr>
          </a:lstStyle>
          <a:p>
            <a:pPr lvl="0"/>
            <a:r>
              <a:rPr lang="en-US" dirty="0"/>
              <a:t>Speaker name (and pronouns)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8A6CC6-CFD6-4AE0-BFB3-DB4EE355B2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72050" y="5029201"/>
            <a:ext cx="4486275" cy="801688"/>
          </a:xfrm>
        </p:spPr>
        <p:txBody>
          <a:bodyPr/>
          <a:lstStyle>
            <a:lvl1pPr marL="0" indent="0">
              <a:spcAft>
                <a:spcPts val="300"/>
              </a:spcAft>
              <a:buNone/>
              <a:defRPr sz="1600"/>
            </a:lvl1pPr>
            <a:lvl2pPr marL="365760" indent="0">
              <a:buNone/>
              <a:defRPr sz="2000"/>
            </a:lvl2pPr>
            <a:lvl3pPr marL="777240" indent="0">
              <a:buNone/>
              <a:defRPr sz="2000"/>
            </a:lvl3pPr>
            <a:lvl4pPr marL="1051560" indent="0">
              <a:buNone/>
              <a:defRPr sz="2000"/>
            </a:lvl4pPr>
            <a:lvl5pPr marL="1051560" indent="0">
              <a:buNone/>
              <a:defRPr sz="2000"/>
            </a:lvl5pPr>
          </a:lstStyle>
          <a:p>
            <a:pPr lvl="0"/>
            <a:r>
              <a:rPr lang="en-US" dirty="0"/>
              <a:t>Job title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03D9F0E9-E682-4A87-9A37-0795A8658C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2916" y="1990726"/>
            <a:ext cx="9144000" cy="255587"/>
          </a:xfrm>
        </p:spPr>
        <p:txBody>
          <a:bodyPr/>
          <a:lstStyle>
            <a:lvl1pPr marL="0" indent="0" algn="l">
              <a:buNone/>
              <a:defRPr sz="1200" b="1" cap="all" spc="300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Legal text placeholder (for copyeditor use only)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9118A0E-BB7D-404E-BC79-A09103EA2F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2916" y="4692845"/>
            <a:ext cx="4323443" cy="336356"/>
          </a:xfrm>
        </p:spPr>
        <p:txBody>
          <a:bodyPr/>
          <a:lstStyle>
            <a:lvl1pPr marL="0" indent="0">
              <a:buNone/>
              <a:defRPr sz="2000" b="0" cap="none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name (and pronouns)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2A61DBB-E00A-4DCB-AA27-45DE15DC83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916" y="1454793"/>
            <a:ext cx="9144000" cy="254717"/>
          </a:xfrm>
        </p:spPr>
        <p:txBody>
          <a:bodyPr/>
          <a:lstStyle>
            <a:lvl1pPr marL="0" indent="0">
              <a:buNone/>
              <a:defRPr sz="1200" b="1" cap="all" spc="30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Enter Session ID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0235AC-6AFA-47B0-ABD0-51C2764B79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2501" y="6428661"/>
            <a:ext cx="388818" cy="219592"/>
          </a:xfrm>
          <a:prstGeom prst="rect">
            <a:avLst/>
          </a:prstGeom>
        </p:spPr>
      </p:pic>
      <p:sp>
        <p:nvSpPr>
          <p:cNvPr id="18" name="TextBox 3">
            <a:extLst>
              <a:ext uri="{FF2B5EF4-FFF2-40B4-BE49-F238E27FC236}">
                <a16:creationId xmlns:a16="http://schemas.microsoft.com/office/drawing/2014/main" id="{55D8A83D-8AA8-48F6-AE22-23BB758B2D0C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540" y="6476853"/>
            <a:ext cx="3962400" cy="1077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2024,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0686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 xmlns:a16="http://schemas.microsoft.com/office/drawing/2014/main" xmlns:a14="http://schemas.microsoft.com/office/drawing/2010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32">
          <p15:clr>
            <a:srgbClr val="FBAE40"/>
          </p15:clr>
        </p15:guide>
        <p15:guide id="2" orient="horz" pos="912">
          <p15:clr>
            <a:srgbClr val="FBAE40"/>
          </p15:clr>
        </p15:guide>
        <p15:guide id="3" orient="horz" pos="1248" userDrawn="1">
          <p15:clr>
            <a:srgbClr val="FBAE40"/>
          </p15:clr>
        </p15:guide>
        <p15:guide id="4" orient="horz" pos="2952">
          <p15:clr>
            <a:srgbClr val="FBAE40"/>
          </p15:clr>
        </p15:guide>
        <p15:guide id="5" orient="horz" pos="316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f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6140CA-3E32-44B2-98CD-BB8777DB5E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B970E9-076E-44D5-8AF2-12477741671C}"/>
              </a:ext>
            </a:extLst>
          </p:cNvPr>
          <p:cNvSpPr txBox="1"/>
          <p:nvPr userDrawn="1"/>
        </p:nvSpPr>
        <p:spPr>
          <a:xfrm>
            <a:off x="3486150" y="2418081"/>
            <a:ext cx="7785100" cy="2021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6600" dirty="0">
                <a:latin typeface="+mj-lt"/>
              </a:rPr>
              <a:t>Do not use layouts after this slide.</a:t>
            </a:r>
            <a:br>
              <a:rPr lang="en-US" sz="6600" dirty="0">
                <a:latin typeface="+mj-lt"/>
              </a:rPr>
            </a:br>
            <a:r>
              <a:rPr lang="en-US" sz="2400" dirty="0">
                <a:latin typeface="+mj-lt"/>
              </a:rPr>
              <a:t>They are not part of the official template.</a:t>
            </a:r>
            <a:endParaRPr lang="en-US" sz="6600" dirty="0">
              <a:latin typeface="+mj-lt"/>
            </a:endParaRPr>
          </a:p>
        </p:txBody>
      </p:sp>
      <p:pic>
        <p:nvPicPr>
          <p:cNvPr id="9" name="Graphic 8" descr="Stop sign">
            <a:extLst>
              <a:ext uri="{FF2B5EF4-FFF2-40B4-BE49-F238E27FC236}">
                <a16:creationId xmlns:a16="http://schemas.microsoft.com/office/drawing/2014/main" id="{A0284AC2-B903-4DEE-8D76-E2D6AC5A4D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7250" y="2114549"/>
            <a:ext cx="26289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6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svg="http://schemas.microsoft.com/office/drawing/2016/SVG/main" xmlns:p15="http://schemas.microsoft.com/office/powerpoint/2012/main" xmlns:a16="http://schemas.microsoft.com/office/drawing/2014/main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hree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4FF4FF4-E05F-4CB2-B3ED-A92CB8845B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145E96-6390-4B32-98EC-4FC0B3DE5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2916" y="2400300"/>
            <a:ext cx="9144000" cy="1865508"/>
          </a:xfrm>
        </p:spPr>
        <p:txBody>
          <a:bodyPr rIns="0" anchor="t"/>
          <a:lstStyle>
            <a:lvl1pPr algn="l">
              <a:defRPr sz="4400" baseline="0"/>
            </a:lvl1pPr>
          </a:lstStyle>
          <a:p>
            <a:r>
              <a:rPr lang="en-US" dirty="0"/>
              <a:t>Enter session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895110F-1301-4F35-88E1-CA30832C9B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2916" y="5029200"/>
            <a:ext cx="3403601" cy="801688"/>
          </a:xfrm>
        </p:spPr>
        <p:txBody>
          <a:bodyPr/>
          <a:lstStyle>
            <a:lvl1pPr marL="0" indent="0">
              <a:spcAft>
                <a:spcPts val="300"/>
              </a:spcAft>
              <a:buNone/>
              <a:defRPr sz="1600"/>
            </a:lvl1pPr>
            <a:lvl2pPr marL="365760" indent="0">
              <a:buNone/>
              <a:defRPr sz="2400"/>
            </a:lvl2pPr>
            <a:lvl3pPr marL="777240" indent="0">
              <a:buNone/>
              <a:defRPr sz="2400"/>
            </a:lvl3pPr>
            <a:lvl4pPr marL="1051560" indent="0">
              <a:buNone/>
              <a:defRPr sz="2400"/>
            </a:lvl4pPr>
            <a:lvl5pPr marL="1051560" indent="0">
              <a:buNone/>
              <a:defRPr sz="2400"/>
            </a:lvl5pPr>
          </a:lstStyle>
          <a:p>
            <a:pPr lvl="0"/>
            <a:r>
              <a:rPr lang="en-US" dirty="0"/>
              <a:t>Job title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028208-8E6A-4F48-AB75-B1723B3DEE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4541" y="4686300"/>
            <a:ext cx="3401568" cy="342900"/>
          </a:xfrm>
        </p:spPr>
        <p:txBody>
          <a:bodyPr/>
          <a:lstStyle>
            <a:lvl1pPr marL="0" indent="0">
              <a:buNone/>
              <a:defRPr sz="2000"/>
            </a:lvl1pPr>
            <a:lvl2pPr marL="365760" indent="0">
              <a:buNone/>
              <a:defRPr sz="2000"/>
            </a:lvl2pPr>
            <a:lvl3pPr marL="777240" indent="0">
              <a:buNone/>
              <a:defRPr sz="2000"/>
            </a:lvl3pPr>
            <a:lvl4pPr marL="1051560" indent="0">
              <a:buNone/>
              <a:defRPr sz="2000"/>
            </a:lvl4pPr>
            <a:lvl5pPr marL="1051560" indent="0">
              <a:buNone/>
              <a:defRPr sz="2000"/>
            </a:lvl5pPr>
          </a:lstStyle>
          <a:p>
            <a:pPr lvl="0"/>
            <a:r>
              <a:rPr lang="en-US" dirty="0"/>
              <a:t>Speaker name (pronouns)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8A6CC6-CFD6-4AE0-BFB3-DB4EE355B2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4541" y="5029200"/>
            <a:ext cx="3401568" cy="801688"/>
          </a:xfrm>
        </p:spPr>
        <p:txBody>
          <a:bodyPr/>
          <a:lstStyle>
            <a:lvl1pPr marL="0" indent="0">
              <a:spcAft>
                <a:spcPts val="300"/>
              </a:spcAft>
              <a:buNone/>
              <a:defRPr sz="1600"/>
            </a:lvl1pPr>
            <a:lvl2pPr marL="365760" indent="0">
              <a:buNone/>
              <a:defRPr sz="2000"/>
            </a:lvl2pPr>
            <a:lvl3pPr marL="777240" indent="0">
              <a:buNone/>
              <a:defRPr sz="2000"/>
            </a:lvl3pPr>
            <a:lvl4pPr marL="1051560" indent="0">
              <a:buNone/>
              <a:defRPr sz="2000"/>
            </a:lvl4pPr>
            <a:lvl5pPr marL="1051560" indent="0">
              <a:buNone/>
              <a:defRPr sz="2000"/>
            </a:lvl5pPr>
          </a:lstStyle>
          <a:p>
            <a:pPr lvl="0"/>
            <a:r>
              <a:rPr lang="en-US" dirty="0"/>
              <a:t>Job title 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C22D29-44FB-4743-8127-50AC5248D5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25" y="4686300"/>
            <a:ext cx="3401568" cy="34290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Speaker name (pronouns)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EEED678-F023-4A95-BDA9-3891765008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32725" y="5029200"/>
            <a:ext cx="3402013" cy="801688"/>
          </a:xfrm>
        </p:spPr>
        <p:txBody>
          <a:bodyPr/>
          <a:lstStyle>
            <a:lvl1pPr marL="0" indent="0">
              <a:spcAft>
                <a:spcPts val="300"/>
              </a:spcAft>
              <a:buNone/>
              <a:defRPr sz="1600"/>
            </a:lvl1pPr>
            <a:lvl2pPr marL="365760" indent="0">
              <a:buNone/>
              <a:defRPr sz="2000"/>
            </a:lvl2pPr>
            <a:lvl3pPr marL="777240" indent="0">
              <a:buNone/>
              <a:defRPr sz="2000"/>
            </a:lvl3pPr>
            <a:lvl4pPr marL="1051560" indent="0">
              <a:buNone/>
              <a:defRPr sz="2000"/>
            </a:lvl4pPr>
            <a:lvl5pPr marL="1051560" indent="0">
              <a:buNone/>
              <a:defRPr sz="2000"/>
            </a:lvl5pPr>
          </a:lstStyle>
          <a:p>
            <a:pPr lvl="0"/>
            <a:r>
              <a:rPr lang="en-US" dirty="0"/>
              <a:t>Job title 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698135A-0031-43C8-B455-E454B8F0A0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2916" y="1990726"/>
            <a:ext cx="9144000" cy="255587"/>
          </a:xfrm>
        </p:spPr>
        <p:txBody>
          <a:bodyPr/>
          <a:lstStyle>
            <a:lvl1pPr marL="0" indent="0" algn="l">
              <a:buNone/>
              <a:defRPr sz="1200" b="1" cap="all" spc="300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Legal text placeholder (for copyeditor use only)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7BC778F-01A3-4459-9342-87E578B908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2916" y="4686300"/>
            <a:ext cx="3397250" cy="337545"/>
          </a:xfrm>
        </p:spPr>
        <p:txBody>
          <a:bodyPr/>
          <a:lstStyle>
            <a:lvl1pPr marL="0" indent="0">
              <a:buNone/>
              <a:defRPr sz="2000" b="0" cap="none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name (pronouns)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B1E36FF5-D98C-474D-A020-5A51BCCDBF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916" y="1454793"/>
            <a:ext cx="9144000" cy="254717"/>
          </a:xfrm>
        </p:spPr>
        <p:txBody>
          <a:bodyPr/>
          <a:lstStyle>
            <a:lvl1pPr marL="0" indent="0">
              <a:buNone/>
              <a:defRPr sz="1200" b="1" cap="all" spc="30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Enter Session ID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D20E113-EE5C-4878-8C0A-F14736AE7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2501" y="6428661"/>
            <a:ext cx="388818" cy="219592"/>
          </a:xfrm>
          <a:prstGeom prst="rect">
            <a:avLst/>
          </a:prstGeom>
        </p:spPr>
      </p:pic>
      <p:sp>
        <p:nvSpPr>
          <p:cNvPr id="24" name="TextBox 3">
            <a:extLst>
              <a:ext uri="{FF2B5EF4-FFF2-40B4-BE49-F238E27FC236}">
                <a16:creationId xmlns:a16="http://schemas.microsoft.com/office/drawing/2014/main" id="{4DAA3F8D-C754-4C87-A70E-9CDA4CF9B3E6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540" y="6476853"/>
            <a:ext cx="3962400" cy="1077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azon Ember" panose="020B0603020204020204" pitchFamily="34" charset="0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2024,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2614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 xmlns:a16="http://schemas.microsoft.com/office/drawing/2014/main" xmlns:a14="http://schemas.microsoft.com/office/drawing/2010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32">
          <p15:clr>
            <a:srgbClr val="FBAE40"/>
          </p15:clr>
        </p15:guide>
        <p15:guide id="2" orient="horz" pos="912">
          <p15:clr>
            <a:srgbClr val="FBAE40"/>
          </p15:clr>
        </p15:guide>
        <p15:guide id="3" orient="horz" pos="1248" userDrawn="1">
          <p15:clr>
            <a:srgbClr val="FBAE40"/>
          </p15:clr>
        </p15:guide>
        <p15:guide id="4" orient="horz" pos="2952">
          <p15:clr>
            <a:srgbClr val="FBAE40"/>
          </p15:clr>
        </p15:guide>
        <p15:guide id="5" orient="horz" pos="31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F2881-D2E8-49D2-8B78-CB1047EB1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layout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F528FD-2214-4EDA-8CE8-B0274D78AE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487488"/>
            <a:ext cx="11582400" cy="4722811"/>
          </a:xfrm>
        </p:spPr>
        <p:txBody>
          <a:bodyPr/>
          <a:lstStyle>
            <a:lvl1pPr marL="0" indent="0">
              <a:spcAft>
                <a:spcPts val="3000"/>
              </a:spcAft>
              <a:buNone/>
              <a:defRPr sz="2800"/>
            </a:lvl1pPr>
            <a:lvl2pPr marL="0" indent="0">
              <a:spcAft>
                <a:spcPts val="3000"/>
              </a:spcAft>
              <a:buNone/>
              <a:defRPr sz="2800"/>
            </a:lvl2pPr>
            <a:lvl3pPr marL="0" indent="0">
              <a:spcAft>
                <a:spcPts val="3000"/>
              </a:spcAft>
              <a:buNone/>
              <a:defRPr sz="2800"/>
            </a:lvl3pPr>
            <a:lvl4pPr marL="0" indent="0">
              <a:spcAft>
                <a:spcPts val="3000"/>
              </a:spcAft>
              <a:buNone/>
              <a:defRPr sz="2800"/>
            </a:lvl4pPr>
            <a:lvl5pPr marL="0" indent="0">
              <a:spcAft>
                <a:spcPts val="3000"/>
              </a:spcAft>
              <a:buNone/>
              <a:defRPr sz="2800"/>
            </a:lvl5pPr>
          </a:lstStyle>
          <a:p>
            <a:pPr lvl="0"/>
            <a:r>
              <a:rPr lang="en-US" dirty="0"/>
              <a:t>Enter agenda items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836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 xmlns:a16="http://schemas.microsoft.com/office/drawing/2014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9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4A0A7-8179-4372-9B34-1C263E88A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only layout</a:t>
            </a:r>
          </a:p>
        </p:txBody>
      </p:sp>
    </p:spTree>
    <p:extLst>
      <p:ext uri="{BB962C8B-B14F-4D97-AF65-F5344CB8AC3E}">
        <p14:creationId xmlns:p14="http://schemas.microsoft.com/office/powerpoint/2010/main" val="128770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 xmlns:a16="http://schemas.microsoft.com/office/drawing/2014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with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CE6D47A-5B29-4052-AFAE-F87D848F2C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4A0A7-8179-4372-9B34-1C263E88A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5218" y="1880581"/>
            <a:ext cx="11582400" cy="7238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ProServe Database Day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2766CE-1ABD-4FA9-8932-EA3B933C3D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07130" y="981778"/>
            <a:ext cx="813091" cy="45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 xmlns:a16="http://schemas.microsoft.com/office/drawing/2014/main" xmlns:a14="http://schemas.microsoft.com/office/drawing/2010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4A0A7-8179-4372-9B34-1C263E88A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44286"/>
            <a:ext cx="11582400" cy="7238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and subtitle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17AEC-9CD2-444D-B3F3-D2324434A4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990600"/>
            <a:ext cx="11582400" cy="274320"/>
          </a:xfrm>
        </p:spPr>
        <p:txBody>
          <a:bodyPr/>
          <a:lstStyle>
            <a:lvl1pPr marL="0" indent="0">
              <a:buNone/>
              <a:defRPr sz="1200" b="1" cap="all" spc="300" baseline="0">
                <a:solidFill>
                  <a:schemeClr val="accent6"/>
                </a:solidFill>
              </a:defRPr>
            </a:lvl1pPr>
            <a:lvl2pPr marL="365760" indent="0">
              <a:buNone/>
              <a:defRPr cap="all" baseline="0"/>
            </a:lvl2pPr>
            <a:lvl3pPr marL="777240" indent="0">
              <a:buNone/>
              <a:defRPr cap="all" baseline="0"/>
            </a:lvl3pPr>
            <a:lvl4pPr marL="1051560" indent="0">
              <a:buNone/>
              <a:defRPr cap="all" baseline="0"/>
            </a:lvl4pPr>
            <a:lvl5pPr marL="1051560" indent="0">
              <a:buNone/>
              <a:defRPr cap="all" baseline="0"/>
            </a:lvl5pPr>
          </a:lstStyle>
          <a:p>
            <a:pPr lvl="0"/>
            <a:r>
              <a:rPr lang="en-US" dirty="0"/>
              <a:t>Enter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7266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 xmlns:a16="http://schemas.microsoft.com/office/drawing/2014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624" userDrawn="1">
          <p15:clr>
            <a:srgbClr val="FBAE40"/>
          </p15:clr>
        </p15:guide>
        <p15:guide id="4" orient="horz" pos="936" userDrawn="1">
          <p15:clr>
            <a:srgbClr val="9FCC3B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6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454DC55-BD6E-4C55-8E39-B6F8A80B5047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A7BDA7-D1B9-479F-9FCC-3CCDB7DF0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44286"/>
            <a:ext cx="11582400" cy="723899"/>
          </a:xfrm>
          <a:prstGeom prst="rect">
            <a:avLst/>
          </a:prstGeom>
        </p:spPr>
        <p:txBody>
          <a:bodyPr vert="horz" lIns="0" tIns="146304" rIns="91440" bIns="146304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08E3F-F69E-4206-926A-74AF169DA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487488"/>
            <a:ext cx="11582400" cy="47135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21207-EDD0-419F-AD90-363E529A7F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9500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D8F9D1D-752B-4C1C-BFCB-173FBF3D9473}" type="datetime1">
              <a:rPr lang="en-US" smtClean="0"/>
              <a:pPr/>
              <a:t>3/7/25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9D209-B6E5-4F8E-B143-ECB5E06E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9500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7B5A187-8EC0-4BDE-9A26-B762BCE88E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79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9" r:id="rId3"/>
    <p:sldLayoutId id="2147483660" r:id="rId4"/>
    <p:sldLayoutId id="2147483661" r:id="rId5"/>
    <p:sldLayoutId id="2147483678" r:id="rId6"/>
    <p:sldLayoutId id="2147483654" r:id="rId7"/>
    <p:sldLayoutId id="2147483662" r:id="rId8"/>
    <p:sldLayoutId id="2147483655" r:id="rId9"/>
    <p:sldLayoutId id="2147483650" r:id="rId10"/>
    <p:sldLayoutId id="2147483679" r:id="rId11"/>
    <p:sldLayoutId id="2147483665" r:id="rId12"/>
    <p:sldLayoutId id="2147483664" r:id="rId13"/>
    <p:sldLayoutId id="2147483666" r:id="rId14"/>
    <p:sldLayoutId id="2147483652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3" r:id="rId21"/>
    <p:sldLayoutId id="2147483674" r:id="rId22"/>
    <p:sldLayoutId id="2147483675" r:id="rId23"/>
    <p:sldLayoutId id="2147483672" r:id="rId24"/>
    <p:sldLayoutId id="2147483653" r:id="rId25"/>
    <p:sldLayoutId id="2147483656" r:id="rId26"/>
    <p:sldLayoutId id="2147483657" r:id="rId27"/>
    <p:sldLayoutId id="2147483676" r:id="rId28"/>
    <p:sldLayoutId id="2147483677" r:id="rId29"/>
    <p:sldLayoutId id="2147483680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a16="http://schemas.microsoft.com/office/drawing/2014/main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SzPct val="90000"/>
        <a:buFont typeface="Amazon Ember" panose="020B0603020204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SzPct val="90000"/>
        <a:buFont typeface="Wingdings" panose="05000000000000000000" pitchFamily="2" charset="2"/>
        <a:buChar char="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mazon Ember" panose="020B0603020204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mazon Ember" panose="020B0603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mazon Ember" panose="020B0603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mazon Ember" panose="020B0603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mazon Ember" panose="020B0603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mazon Ember" panose="020B0603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mazon Ember" panose="020B0603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92" userDrawn="1">
          <p15:clr>
            <a:srgbClr val="F26B43"/>
          </p15:clr>
        </p15:guide>
        <p15:guide id="4" pos="7488" userDrawn="1">
          <p15:clr>
            <a:srgbClr val="F26B43"/>
          </p15:clr>
        </p15:guide>
        <p15:guide id="5" orient="horz" pos="3912" userDrawn="1">
          <p15:clr>
            <a:srgbClr val="F26B43"/>
          </p15:clr>
        </p15:guide>
        <p15:guide id="6" orient="horz" pos="1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tgresql.org/docs/current/event-trigger-database-login-example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databaserookies.wordpress.com/2024/08/31/postgres17-login-event-trigger/" TargetMode="External"/><Relationship Id="rId4" Type="http://schemas.openxmlformats.org/officeDocument/2006/relationships/hyperlink" Target="https://www.cybertec-postgresql.com/en/logon-trigger-in-postgresql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5B23D-EF3B-A34D-BE3B-B6A05EDF7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916" y="2400300"/>
            <a:ext cx="10013390" cy="1865508"/>
          </a:xfrm>
        </p:spPr>
        <p:txBody>
          <a:bodyPr/>
          <a:lstStyle/>
          <a:p>
            <a:r>
              <a:rPr lang="en-US" sz="3200" b="0" i="0" dirty="0">
                <a:effectLst/>
              </a:rPr>
              <a:t>PostgreSQL 17's Login Event Triggers : </a:t>
            </a:r>
            <a:br>
              <a:rPr lang="en-US" sz="3200" b="0" i="0" dirty="0">
                <a:effectLst/>
              </a:rPr>
            </a:br>
            <a:r>
              <a:rPr lang="en-US" sz="3200" b="0" i="0" dirty="0">
                <a:effectLst/>
              </a:rPr>
              <a:t>A Developer's Toolkit for Enhanced Security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BEC7FC-75FC-714C-883D-D2F695A5F4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C4198-EC7A-B34A-9F77-49496DD342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916" y="4692844"/>
            <a:ext cx="8603316" cy="336356"/>
          </a:xfrm>
        </p:spPr>
        <p:txBody>
          <a:bodyPr/>
          <a:lstStyle/>
          <a:p>
            <a:r>
              <a:rPr lang="en-US" dirty="0"/>
              <a:t>Bharath Kumar                     </a:t>
            </a:r>
            <a:r>
              <a:rPr lang="en-US" dirty="0" err="1"/>
              <a:t>Chethan</a:t>
            </a:r>
            <a:r>
              <a:rPr lang="en-US" dirty="0"/>
              <a:t> </a:t>
            </a:r>
            <a:r>
              <a:rPr lang="en-US" dirty="0" err="1"/>
              <a:t>Gangadharaiah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D3A379-D511-8F48-ABF8-C8EF86343C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255D93-15C0-B241-A283-B473567EC2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Delivery Consultant                         Delivery Consultant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18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 xmlns:a16="http://schemas.microsoft.com/office/drawing/2014/main" xmlns:a14="http://schemas.microsoft.com/office/drawing/2010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1AA3C-BD0B-5CDC-F55A-E89CC2888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E78D2-E601-7854-C0E7-7D52F073E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using configuration parameter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D46AF-A872-3EE2-288F-7663F69DC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230" y="1176993"/>
            <a:ext cx="11582400" cy="4942817"/>
          </a:xfrm>
        </p:spPr>
        <p:txBody>
          <a:bodyPr>
            <a:normAutofit/>
          </a:bodyPr>
          <a:lstStyle/>
          <a:p>
            <a:endParaRPr lang="en-US" sz="1700" b="1" i="1" dirty="0">
              <a:solidFill>
                <a:srgbClr val="001D35"/>
              </a:solidFill>
              <a:effectLst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endParaRPr lang="en-US" sz="1700" b="1" i="1" dirty="0">
              <a:solidFill>
                <a:srgbClr val="001D35"/>
              </a:solidFill>
              <a:effectLst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endParaRPr lang="en-US" sz="1700" b="0" i="0" dirty="0">
              <a:solidFill>
                <a:srgbClr val="001D35"/>
              </a:solidFill>
              <a:effectLst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0" indent="0">
              <a:buNone/>
            </a:pPr>
            <a:r>
              <a:rPr lang="en-US" sz="1700" dirty="0">
                <a:solidFill>
                  <a:srgbClr val="001D35"/>
                </a:solidFill>
                <a:ea typeface="Amazon Ember" panose="020B0603020204020204" pitchFamily="34" charset="0"/>
                <a:cs typeface="Amazon Ember" panose="020B0603020204020204" pitchFamily="34" charset="0"/>
              </a:rPr>
              <a:t>         </a:t>
            </a:r>
          </a:p>
          <a:p>
            <a:pPr marL="0" indent="0">
              <a:buNone/>
            </a:pPr>
            <a:endParaRPr lang="en-US" sz="1700" dirty="0">
              <a:solidFill>
                <a:srgbClr val="001D35"/>
              </a:solidFill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0" indent="0">
              <a:buNone/>
            </a:pPr>
            <a:r>
              <a:rPr lang="en-US" sz="1700" dirty="0">
                <a:solidFill>
                  <a:srgbClr val="001D35"/>
                </a:solidFill>
                <a:ea typeface="Amazon Ember" panose="020B0603020204020204" pitchFamily="34" charset="0"/>
                <a:cs typeface="Amazon Ember" panose="020B0603020204020204" pitchFamily="34" charset="0"/>
              </a:rPr>
              <a:t>         </a:t>
            </a:r>
            <a:r>
              <a:rPr lang="en-US" sz="1700" dirty="0">
                <a:ea typeface="Amazon Ember" panose="020B0603020204020204" pitchFamily="34" charset="0"/>
                <a:cs typeface="Amazon Ember" panose="020B0603020204020204" pitchFamily="34" charset="0"/>
              </a:rPr>
              <a:t>Pros</a:t>
            </a:r>
          </a:p>
          <a:p>
            <a:pPr marL="0" indent="0">
              <a:buNone/>
            </a:pPr>
            <a:r>
              <a:rPr lang="en-US" sz="1700" dirty="0">
                <a:ea typeface="Amazon Ember" panose="020B0603020204020204" pitchFamily="34" charset="0"/>
                <a:cs typeface="Amazon Ember" panose="020B0603020204020204" pitchFamily="34" charset="0"/>
              </a:rPr>
              <a:t>	  .  Simple and quick to implement</a:t>
            </a:r>
          </a:p>
          <a:p>
            <a:pPr marL="0" indent="0">
              <a:buNone/>
            </a:pPr>
            <a:r>
              <a:rPr lang="en-US" sz="1700" dirty="0">
                <a:ea typeface="Amazon Ember" panose="020B0603020204020204" pitchFamily="34" charset="0"/>
                <a:cs typeface="Amazon Ember" panose="020B0603020204020204" pitchFamily="34" charset="0"/>
              </a:rPr>
              <a:t>	  .  Doesn’t require Database restart</a:t>
            </a:r>
          </a:p>
          <a:p>
            <a:pPr marL="0" indent="0">
              <a:buNone/>
            </a:pPr>
            <a:r>
              <a:rPr lang="en-US" sz="1700" dirty="0">
                <a:ea typeface="Amazon Ember" panose="020B0603020204020204" pitchFamily="34" charset="0"/>
                <a:cs typeface="Amazon Ember" panose="020B0603020204020204" pitchFamily="34" charset="0"/>
              </a:rPr>
              <a:t>          Cons</a:t>
            </a:r>
          </a:p>
          <a:p>
            <a:pPr marL="0" indent="0">
              <a:buNone/>
            </a:pPr>
            <a:r>
              <a:rPr lang="en-US" sz="1700" dirty="0">
                <a:ea typeface="Amazon Ember" panose="020B0603020204020204" pitchFamily="34" charset="0"/>
                <a:cs typeface="Amazon Ember" panose="020B0603020204020204" pitchFamily="34" charset="0"/>
              </a:rPr>
              <a:t>	   .  Disables all event triggers</a:t>
            </a:r>
          </a:p>
          <a:p>
            <a:pPr marL="0" indent="0">
              <a:buNone/>
            </a:pPr>
            <a:r>
              <a:rPr lang="en-US" sz="1700" dirty="0">
                <a:ea typeface="Amazon Ember" panose="020B0603020204020204" pitchFamily="34" charset="0"/>
                <a:cs typeface="Amazon Ember" panose="020B0603020204020204" pitchFamily="34" charset="0"/>
              </a:rPr>
              <a:t>	   .  Requires access to config file</a:t>
            </a:r>
          </a:p>
          <a:p>
            <a:pPr marL="0" indent="0">
              <a:buNone/>
            </a:pPr>
            <a:endParaRPr lang="en-US" sz="20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92FA5CA-F2BB-4D71-2638-D1192E90B7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108977"/>
              </p:ext>
            </p:extLst>
          </p:nvPr>
        </p:nvGraphicFramePr>
        <p:xfrm>
          <a:off x="990363" y="1776498"/>
          <a:ext cx="8630715" cy="940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679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3EFFA-C809-CC64-7930-D2596986B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1 – Security and Audit Loging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B31622-9373-F35F-A588-85C262594BBB}"/>
              </a:ext>
            </a:extLst>
          </p:cNvPr>
          <p:cNvSpPr txBox="1"/>
          <p:nvPr/>
        </p:nvSpPr>
        <p:spPr>
          <a:xfrm>
            <a:off x="156754" y="1084216"/>
            <a:ext cx="11730445" cy="560153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IN" sz="2400" b="1" dirty="0"/>
              <a:t> </a:t>
            </a:r>
            <a:r>
              <a:rPr lang="en-IN" sz="2400" dirty="0"/>
              <a:t>Audit trail of database access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2400" b="1" dirty="0"/>
              <a:t> </a:t>
            </a:r>
            <a:r>
              <a:rPr lang="en-IN" sz="2400" dirty="0"/>
              <a:t>Create an audit table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IN" sz="1400" i="1" dirty="0">
              <a:solidFill>
                <a:srgbClr val="C792EA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IN" sz="1400" i="1" dirty="0">
              <a:solidFill>
                <a:srgbClr val="C792EA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IN" sz="1400" i="1" dirty="0">
              <a:solidFill>
                <a:srgbClr val="C792EA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IN" sz="1400" i="1" dirty="0">
              <a:solidFill>
                <a:srgbClr val="C792EA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IN" sz="1400" i="1" dirty="0">
              <a:solidFill>
                <a:srgbClr val="C792EA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 Create login event trigger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400" dirty="0"/>
              <a:t>Other options,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IN" sz="2400" dirty="0" err="1"/>
              <a:t>log_connections</a:t>
            </a:r>
            <a:r>
              <a:rPr lang="en-IN" sz="2400" dirty="0"/>
              <a:t> and </a:t>
            </a:r>
            <a:r>
              <a:rPr lang="en-IN" sz="2400" dirty="0" err="1"/>
              <a:t>log_disconnections</a:t>
            </a:r>
            <a:endParaRPr lang="en-IN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IN" sz="2400" dirty="0"/>
              <a:t>Query </a:t>
            </a:r>
            <a:r>
              <a:rPr lang="en-IN" sz="2400" dirty="0" err="1"/>
              <a:t>pg_stat_activity</a:t>
            </a:r>
            <a:endParaRPr lang="en-IN" sz="2400" dirty="0"/>
          </a:p>
          <a:p>
            <a:pPr lvl="1"/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9147DF-F1E4-A5DF-58B4-F28A4CC49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54" y="1856232"/>
            <a:ext cx="3335253" cy="10424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E44D61-149F-1195-3F7C-A6B68FA63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854" y="3300782"/>
            <a:ext cx="7377102" cy="170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8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EE830-90E1-32A5-7AAA-2CC9C4A1C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0FDBE-F008-9EE7-1959-87B4EC7A0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1 – Security and Audit Loging Cont..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0621D3-19AD-0EE4-0CB5-ED92C69EE265}"/>
              </a:ext>
            </a:extLst>
          </p:cNvPr>
          <p:cNvSpPr txBox="1"/>
          <p:nvPr/>
        </p:nvSpPr>
        <p:spPr>
          <a:xfrm>
            <a:off x="230777" y="1176580"/>
            <a:ext cx="11730445" cy="34163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IN" sz="2400" b="1" dirty="0"/>
              <a:t> Security Audit, Compliance Requirements, Troubleshot Login</a:t>
            </a:r>
            <a:endParaRPr lang="en-IN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IN" sz="2400" dirty="0"/>
              <a:t> Key considerations for Audit table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400" dirty="0"/>
              <a:t>Data Retention Policy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400" dirty="0"/>
              <a:t>Secure the table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400" dirty="0"/>
              <a:t>Alert Security Events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400" dirty="0"/>
              <a:t>Partitioning (if needed)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798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F5988-11C5-2AB2-A2E7-95301ABFF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8C477-388B-E177-6EE0-9C2125F74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2 – Session/Access Control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D6B95E-3B72-F8D8-1405-033B6B1FA0D9}"/>
              </a:ext>
            </a:extLst>
          </p:cNvPr>
          <p:cNvSpPr txBox="1"/>
          <p:nvPr/>
        </p:nvSpPr>
        <p:spPr>
          <a:xfrm>
            <a:off x="156754" y="1084216"/>
            <a:ext cx="11730445" cy="5478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 Restrict Login based on time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IN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IN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IN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IN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IN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IN" sz="2400" dirty="0"/>
          </a:p>
          <a:p>
            <a:pPr lvl="3" fontAlgn="base"/>
            <a:endParaRPr lang="en-US" sz="1400" i="1" dirty="0">
              <a:solidFill>
                <a:srgbClr val="C792EA"/>
              </a:solidFill>
              <a:latin typeface="Monaco" pitchFamily="2" charset="77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2400" b="1" dirty="0"/>
              <a:t> </a:t>
            </a:r>
            <a:r>
              <a:rPr lang="en-IN" sz="2400" dirty="0"/>
              <a:t>Restrict login if application name not specified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2400" dirty="0"/>
              <a:t> Limit Connections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2400" dirty="0"/>
              <a:t> </a:t>
            </a:r>
            <a:r>
              <a:rPr lang="en-US" sz="2400" dirty="0"/>
              <a:t>Block logins from suspicious client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 Enforce SSL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 Failed login detection </a:t>
            </a:r>
            <a:endParaRPr lang="en-IN" sz="2400" dirty="0"/>
          </a:p>
          <a:p>
            <a:pPr lvl="1"/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58C0DF-3FA7-90A1-0561-14BB5A550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24" y="1461008"/>
            <a:ext cx="10426016" cy="26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5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02878-5BF8-3CF4-3805-1019514C5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29D92-FA25-2C86-AA7B-967C07B9F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352" y="375229"/>
            <a:ext cx="10972800" cy="557784"/>
          </a:xfrm>
        </p:spPr>
        <p:txBody>
          <a:bodyPr/>
          <a:lstStyle/>
          <a:p>
            <a:r>
              <a:rPr lang="en-US" dirty="0"/>
              <a:t>Use Case 3 – Dynamic Resource Management</a:t>
            </a:r>
            <a:br>
              <a:rPr lang="en-US" b="0" i="0" dirty="0">
                <a:solidFill>
                  <a:srgbClr val="16191F"/>
                </a:solidFill>
                <a:effectLst/>
                <a:latin typeface="Amazon Ember" panose="020B0603020204020204" pitchFamily="34" charset="0"/>
              </a:rPr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3419A9-428B-D9A1-CABF-F735BE385DF1}"/>
              </a:ext>
            </a:extLst>
          </p:cNvPr>
          <p:cNvSpPr txBox="1"/>
          <p:nvPr/>
        </p:nvSpPr>
        <p:spPr>
          <a:xfrm>
            <a:off x="156754" y="1084216"/>
            <a:ext cx="11730445" cy="49244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2" indent="-3429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Set custom configuration parameters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User/Time/Application/Role based session variable configuration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1600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FA6AF4-CF02-E92E-BADE-E0B3E5F30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864" y="1643379"/>
            <a:ext cx="8249628" cy="29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3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27453-91B3-CC23-9ABD-9CAFD5985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AAB6F-E3D9-5264-1338-F9BA6966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4 – </a:t>
            </a:r>
            <a:r>
              <a:rPr lang="en-US" sz="4000" dirty="0"/>
              <a:t>Dynamic Role Assignment</a:t>
            </a:r>
            <a:br>
              <a:rPr lang="en-US" sz="4000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0892C9-5324-81A4-4391-3327492B6412}"/>
              </a:ext>
            </a:extLst>
          </p:cNvPr>
          <p:cNvSpPr txBox="1"/>
          <p:nvPr/>
        </p:nvSpPr>
        <p:spPr>
          <a:xfrm>
            <a:off x="365760" y="983587"/>
            <a:ext cx="11730445" cy="526297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400" dirty="0"/>
              <a:t>Login triggers enable dynamic role assignment based on various factors:</a:t>
            </a:r>
          </a:p>
          <a:p>
            <a:br>
              <a:rPr lang="en-US" sz="2400" dirty="0"/>
            </a:br>
            <a:r>
              <a:rPr lang="en-US" sz="2400" dirty="0"/>
              <a:t>• Time of day: Assign different roles for day and night shifts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br>
              <a:rPr lang="en-US" sz="2400" dirty="0"/>
            </a:br>
            <a:r>
              <a:rPr lang="en-US" sz="2400" dirty="0"/>
              <a:t>• User attributes: Grant specific roles based on user metadata</a:t>
            </a:r>
            <a:br>
              <a:rPr lang="en-US" sz="2400" dirty="0"/>
            </a:br>
            <a:r>
              <a:rPr lang="en-US" sz="2400" dirty="0"/>
              <a:t>• Connection properties: Adjust permissions based on application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EC4A25-7836-D2B4-596C-9912C3290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08" y="2164148"/>
            <a:ext cx="7805418" cy="302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8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C7C07-CCF1-AC4B-D10B-9128918AA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use cases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E048D8-DE8D-8EE7-19F7-A5DDDEEA8609}"/>
              </a:ext>
            </a:extLst>
          </p:cNvPr>
          <p:cNvSpPr txBox="1"/>
          <p:nvPr/>
        </p:nvSpPr>
        <p:spPr>
          <a:xfrm>
            <a:off x="304800" y="968185"/>
            <a:ext cx="11730445" cy="27392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Recording connection patterns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Tracking resource usage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Identifying potential security issues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Initializing temporary tables</a:t>
            </a:r>
          </a:p>
          <a:p>
            <a:pPr marL="171450" lvl="1"/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400" i="1" dirty="0">
              <a:solidFill>
                <a:srgbClr val="C792EA"/>
              </a:solidFill>
              <a:latin typeface="Monaco" pitchFamily="2" charset="77"/>
            </a:endParaRPr>
          </a:p>
          <a:p>
            <a:pPr lvl="3" fontAlgn="base">
              <a:buFont typeface="Arial" panose="020B0604020202020204" pitchFamily="34" charset="0"/>
              <a:buChar char="•"/>
            </a:pPr>
            <a:endParaRPr lang="en-US" sz="1400" i="1" dirty="0">
              <a:solidFill>
                <a:srgbClr val="C792EA"/>
              </a:solidFill>
              <a:latin typeface="Monaco" pitchFamily="2" charset="77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044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E6928-E0B7-7DF2-06F6-2C533D52B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95734"/>
            <a:ext cx="11385494" cy="723899"/>
          </a:xfrm>
        </p:spPr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E7958-1A6F-C566-A018-78BD89468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39531"/>
            <a:ext cx="11582400" cy="4722812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 Keep login triggers lightweight to avoid connection delays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 Test thoroughly as these triggers affect all database connections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 Handle exceptions appropriately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 Document the triggers well as they can affect system-wide behavior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 Consider performance implications, especially for high-traffic databases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04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D6A876-EB9D-4A82-A95C-C2BBBC8EF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C8435E-9E6B-47BE-AAC6-B12D59C0B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3"/>
              </a:rPr>
              <a:t>Database Login event trigger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4"/>
              </a:rPr>
              <a:t>Logon trigger in PostgreSQL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5"/>
              </a:rPr>
              <a:t>A Developer’s Guide to New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08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 xmlns:a16="http://schemas.microsoft.com/office/drawing/2014/main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7BB29-B379-5E35-5457-B4388EE36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A8E23-DA15-2927-3781-34A2111E4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Icons used in this presentation are provided by </a:t>
            </a:r>
            <a:r>
              <a:rPr lang="en-US" dirty="0" err="1"/>
              <a:t>Flaticon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Authentication icons created by </a:t>
            </a:r>
            <a:r>
              <a:rPr lang="en-US" dirty="0" err="1"/>
              <a:t>Pixelmeetup</a:t>
            </a:r>
            <a:r>
              <a:rPr lang="en-US" dirty="0"/>
              <a:t> – </a:t>
            </a:r>
            <a:r>
              <a:rPr lang="en-US" dirty="0" err="1"/>
              <a:t>Flaticon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Session icons created by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xnimrodx</a:t>
            </a:r>
            <a:r>
              <a:rPr lang="en-US" dirty="0">
                <a:effectLst/>
                <a:latin typeface="Helvetica Neue" panose="02000503000000020004" pitchFamily="2" charset="0"/>
              </a:rPr>
              <a:t> -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Flaticon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4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 xmlns:a16="http://schemas.microsoft.com/office/drawing/2014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4A4B4-CFFD-4CEE-A002-B67748E89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9A754-C858-4364-A22E-175ECD2A6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Login Event trigger</a:t>
            </a:r>
          </a:p>
          <a:p>
            <a:r>
              <a:rPr lang="en-US" dirty="0"/>
              <a:t>Key Considerations</a:t>
            </a:r>
          </a:p>
          <a:p>
            <a:r>
              <a:rPr lang="en-US" dirty="0"/>
              <a:t>Recovering from a Broken Login trigger</a:t>
            </a:r>
          </a:p>
          <a:p>
            <a:r>
              <a:rPr lang="en-US" dirty="0"/>
              <a:t>Use Cases</a:t>
            </a:r>
          </a:p>
          <a:p>
            <a:r>
              <a:rPr lang="en-US" dirty="0"/>
              <a:t>Best Practices </a:t>
            </a:r>
          </a:p>
          <a:p>
            <a:r>
              <a:rPr lang="en-US" dirty="0"/>
              <a:t>Q/A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20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 xmlns:a16="http://schemas.microsoft.com/office/drawing/2014/main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DC56B7-D4A0-4CB8-A996-5B22D54752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963A4E-6237-4FE1-A102-E86E468911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37E462-DD01-4AB4-AA48-88F2BAAE13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4179396-AA89-4ED8-BFD7-6356B37229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91E09-5ADE-FCE0-5ECD-2E483DF2CD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5279D2-8C50-6B59-4921-9A79E43A03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 xmlns:a16="http://schemas.microsoft.com/office/drawing/2014/main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D241F-E444-2044-9E50-ED456E73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919" y="1853166"/>
            <a:ext cx="10633276" cy="723899"/>
          </a:xfrm>
        </p:spPr>
        <p:txBody>
          <a:bodyPr/>
          <a:lstStyle/>
          <a:p>
            <a:r>
              <a:rPr lang="en-US" dirty="0"/>
              <a:t>ProServe Database 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0C5C1B-FE2A-284E-9A45-00487E91ACAE}"/>
              </a:ext>
            </a:extLst>
          </p:cNvPr>
          <p:cNvSpPr txBox="1"/>
          <p:nvPr/>
        </p:nvSpPr>
        <p:spPr>
          <a:xfrm>
            <a:off x="1743919" y="3152001"/>
            <a:ext cx="16895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November 2024</a:t>
            </a:r>
          </a:p>
        </p:txBody>
      </p:sp>
    </p:spTree>
    <p:extLst>
      <p:ext uri="{BB962C8B-B14F-4D97-AF65-F5344CB8AC3E}">
        <p14:creationId xmlns:p14="http://schemas.microsoft.com/office/powerpoint/2010/main" val="82213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F2F9E-B9FB-C205-7236-F676346C7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 Event Trigger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1049F-B2A4-3E42-01D6-8A3B07073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65305"/>
            <a:ext cx="10515600" cy="43513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Event triggers  – Triggers that happen when an event occurs</a:t>
            </a:r>
          </a:p>
          <a:p>
            <a:r>
              <a:rPr lang="en-US" sz="2400" dirty="0"/>
              <a:t>       Previously, </a:t>
            </a:r>
            <a:r>
              <a:rPr lang="en-US" sz="2000" i="1" dirty="0"/>
              <a:t>ddl_command_start, ddl_command_end, sql_drop,   </a:t>
            </a:r>
          </a:p>
          <a:p>
            <a:r>
              <a:rPr lang="en-US" sz="2000" i="1" dirty="0"/>
              <a:t>       table_rewrite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Now! Login Event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Fires whenever a user connects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 Cases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Any error in the trigger will prevent anyone from logging in</a:t>
            </a:r>
          </a:p>
        </p:txBody>
      </p:sp>
    </p:spTree>
    <p:extLst>
      <p:ext uri="{BB962C8B-B14F-4D97-AF65-F5344CB8AC3E}">
        <p14:creationId xmlns:p14="http://schemas.microsoft.com/office/powerpoint/2010/main" val="305566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A153D-637F-DA5A-E701-434177A74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445" y="251592"/>
            <a:ext cx="11582400" cy="723899"/>
          </a:xfrm>
        </p:spPr>
        <p:txBody>
          <a:bodyPr/>
          <a:lstStyle/>
          <a:p>
            <a:r>
              <a:rPr lang="en-US" dirty="0"/>
              <a:t>Login Event Trigger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E9D30-CBB9-2CF2-2937-D20A3C173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49" y="1182488"/>
            <a:ext cx="10904970" cy="5423920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sz="2000" dirty="0"/>
              <a:t>How They Differ from Other PostgreSQL Triggers</a:t>
            </a:r>
          </a:p>
          <a:p>
            <a:pPr marL="457200" indent="-457200">
              <a:buAutoNum type="arabicParenR"/>
            </a:pPr>
            <a:endParaRPr lang="en-US" sz="2000" dirty="0"/>
          </a:p>
          <a:p>
            <a:pPr marL="457200" indent="-457200">
              <a:buAutoNum type="arabicParenR"/>
            </a:pPr>
            <a:endParaRPr lang="en-US" sz="2000" dirty="0"/>
          </a:p>
          <a:p>
            <a:pPr marL="457200" indent="-457200">
              <a:buAutoNum type="arabicParenR"/>
            </a:pPr>
            <a:endParaRPr lang="en-US" sz="2000" dirty="0"/>
          </a:p>
          <a:p>
            <a:pPr marL="1371600" lvl="3"/>
            <a:endParaRPr lang="en-US" sz="2000" dirty="0"/>
          </a:p>
          <a:p>
            <a:pPr marL="1371600" lvl="3"/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2) Timing in the Connection Process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457200" lvl="1"/>
            <a:endParaRPr lang="en-US" sz="20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D6CD84-128E-6788-4921-6636D90F2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40" y="2116186"/>
            <a:ext cx="979170" cy="7615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37B434-D7FF-F2E2-0F97-8E6D79F3F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9186" y="2109526"/>
            <a:ext cx="881825" cy="761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9E3A16-1ACA-DA47-5A2F-363EFC7A4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381" y="2116186"/>
            <a:ext cx="881825" cy="7615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798DA6-BC64-AF41-33D2-3C62E7E21B02}"/>
              </a:ext>
            </a:extLst>
          </p:cNvPr>
          <p:cNvSpPr txBox="1"/>
          <p:nvPr/>
        </p:nvSpPr>
        <p:spPr>
          <a:xfrm>
            <a:off x="5014554" y="3226924"/>
            <a:ext cx="16611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Timing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7585AF-7623-673A-7503-D319CEA40DB7}"/>
              </a:ext>
            </a:extLst>
          </p:cNvPr>
          <p:cNvSpPr txBox="1"/>
          <p:nvPr/>
        </p:nvSpPr>
        <p:spPr>
          <a:xfrm>
            <a:off x="8927353" y="3228238"/>
            <a:ext cx="16611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Event Type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B3B2DD-2486-F0D0-621C-12502B75DB23}"/>
              </a:ext>
            </a:extLst>
          </p:cNvPr>
          <p:cNvSpPr txBox="1"/>
          <p:nvPr/>
        </p:nvSpPr>
        <p:spPr>
          <a:xfrm>
            <a:off x="894381" y="3063487"/>
            <a:ext cx="16611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Execution Scope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D2E210-545B-F428-5080-787A26B958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0186" y="4741183"/>
            <a:ext cx="840328" cy="6129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6C0667-DEAE-1019-1370-B4932BBC7E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404" y="4703345"/>
            <a:ext cx="734111" cy="6507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B43350B-9C6B-6443-B560-7674E60A9004}"/>
              </a:ext>
            </a:extLst>
          </p:cNvPr>
          <p:cNvSpPr txBox="1"/>
          <p:nvPr/>
        </p:nvSpPr>
        <p:spPr>
          <a:xfrm>
            <a:off x="4949934" y="5550919"/>
            <a:ext cx="16611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Before Session initialization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47B8FD-CDD6-2D2E-69DA-BB4CC8CEEF71}"/>
              </a:ext>
            </a:extLst>
          </p:cNvPr>
          <p:cNvSpPr txBox="1"/>
          <p:nvPr/>
        </p:nvSpPr>
        <p:spPr>
          <a:xfrm>
            <a:off x="894381" y="5491080"/>
            <a:ext cx="16611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After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360728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 xmlns:a16="http://schemas.microsoft.com/office/drawing/2014/main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CC03-952F-8116-CF75-A1B562EFE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46" y="192131"/>
            <a:ext cx="10499946" cy="1082312"/>
          </a:xfrm>
        </p:spPr>
        <p:txBody>
          <a:bodyPr/>
          <a:lstStyle/>
          <a:p>
            <a:r>
              <a:rPr lang="en-US" dirty="0"/>
              <a:t>Login Event Trigger – Work Flow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15EE1C-2285-447E-3E35-E5D991F4C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3950" y="1193509"/>
            <a:ext cx="5652050" cy="54723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1332DE-EA30-CC23-BFEE-17CEF18F3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24464"/>
            <a:ext cx="5780690" cy="8950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C50D76-9222-7CFF-72EE-68CF74EB7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418" y="4567108"/>
            <a:ext cx="5787855" cy="115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4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C2AA5-8791-45A3-B601-3583D9789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060A97-1C65-D176-4614-26F3EBAB1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1134" y="1277854"/>
            <a:ext cx="8147662" cy="12180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CF2588-E9B4-A83F-244C-356C49970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34" y="3568733"/>
            <a:ext cx="7155352" cy="20882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B943E6-40DB-C691-5A44-E5933C72D2BA}"/>
              </a:ext>
            </a:extLst>
          </p:cNvPr>
          <p:cNvSpPr txBox="1"/>
          <p:nvPr/>
        </p:nvSpPr>
        <p:spPr>
          <a:xfrm>
            <a:off x="631134" y="3012268"/>
            <a:ext cx="95415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43055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 xmlns:a16="http://schemas.microsoft.com/office/drawing/2014/main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6141A-8048-6DDA-D9C5-232AF59AD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096"/>
          </a:xfrm>
        </p:spPr>
        <p:txBody>
          <a:bodyPr/>
          <a:lstStyle/>
          <a:p>
            <a:r>
              <a:rPr lang="en-US" dirty="0"/>
              <a:t>Key Considerations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84F46A2-9FC2-EA05-029D-04DC3D736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405212"/>
            <a:ext cx="6192915" cy="43513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3DA6AE-4011-B1C7-F425-1AC674EEB039}"/>
              </a:ext>
            </a:extLst>
          </p:cNvPr>
          <p:cNvSpPr txBox="1"/>
          <p:nvPr/>
        </p:nvSpPr>
        <p:spPr>
          <a:xfrm>
            <a:off x="8437418" y="4803267"/>
            <a:ext cx="233329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Permission to tables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091736-4F58-D589-5FD4-C2CB4A29500D}"/>
              </a:ext>
            </a:extLst>
          </p:cNvPr>
          <p:cNvSpPr txBox="1"/>
          <p:nvPr/>
        </p:nvSpPr>
        <p:spPr>
          <a:xfrm>
            <a:off x="8437418" y="3770063"/>
            <a:ext cx="233329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Check before DML Operations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C02FE65-29D6-718B-B9DA-823693D85A0F}"/>
              </a:ext>
            </a:extLst>
          </p:cNvPr>
          <p:cNvCxnSpPr/>
          <p:nvPr/>
        </p:nvCxnSpPr>
        <p:spPr>
          <a:xfrm>
            <a:off x="7031115" y="4031673"/>
            <a:ext cx="1406303" cy="0"/>
          </a:xfrm>
          <a:prstGeom prst="straightConnector1">
            <a:avLst/>
          </a:prstGeom>
          <a:ln w="1905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CF1D2E2-AA3A-A68D-2096-613E944F84EC}"/>
              </a:ext>
            </a:extLst>
          </p:cNvPr>
          <p:cNvCxnSpPr/>
          <p:nvPr/>
        </p:nvCxnSpPr>
        <p:spPr>
          <a:xfrm>
            <a:off x="7031115" y="4957156"/>
            <a:ext cx="1406303" cy="0"/>
          </a:xfrm>
          <a:prstGeom prst="straightConnector1">
            <a:avLst/>
          </a:prstGeom>
          <a:ln w="1905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8EA13F5-E67E-5C17-2DF7-73AB81682DFD}"/>
              </a:ext>
            </a:extLst>
          </p:cNvPr>
          <p:cNvSpPr txBox="1"/>
          <p:nvPr/>
        </p:nvSpPr>
        <p:spPr>
          <a:xfrm>
            <a:off x="8437418" y="2854428"/>
            <a:ext cx="233329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Keep the trigger function lightweight and efficient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4E07A8-8CC6-06D1-3C68-7C43DFFF80DD}"/>
              </a:ext>
            </a:extLst>
          </p:cNvPr>
          <p:cNvSpPr txBox="1"/>
          <p:nvPr/>
        </p:nvSpPr>
        <p:spPr>
          <a:xfrm>
            <a:off x="8437418" y="1821225"/>
            <a:ext cx="233329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Avoid complex operations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31C5B08-2FC5-4731-7F29-24927AF6582C}"/>
              </a:ext>
            </a:extLst>
          </p:cNvPr>
          <p:cNvCxnSpPr/>
          <p:nvPr/>
        </p:nvCxnSpPr>
        <p:spPr>
          <a:xfrm>
            <a:off x="7031115" y="3112424"/>
            <a:ext cx="1406303" cy="0"/>
          </a:xfrm>
          <a:prstGeom prst="straightConnector1">
            <a:avLst/>
          </a:prstGeom>
          <a:ln w="1905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7A9A19-6B82-BDDB-AA5F-DA6B839E60C7}"/>
              </a:ext>
            </a:extLst>
          </p:cNvPr>
          <p:cNvCxnSpPr/>
          <p:nvPr/>
        </p:nvCxnSpPr>
        <p:spPr>
          <a:xfrm>
            <a:off x="7031114" y="1975113"/>
            <a:ext cx="1406303" cy="0"/>
          </a:xfrm>
          <a:prstGeom prst="straightConnector1">
            <a:avLst/>
          </a:prstGeom>
          <a:ln w="1905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85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9FD2C-FA3E-B255-CCC4-E416262B6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Recovering from a Broken Logon Trigger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0DF-7B06-4E57-5071-A3B47239F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230" y="1176993"/>
            <a:ext cx="10681138" cy="4942817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en-US" sz="1700" dirty="0">
                <a:ea typeface="Amazon Ember" panose="020B0603020204020204" pitchFamily="34" charset="0"/>
                <a:cs typeface="Amazon Ember" panose="020B0603020204020204" pitchFamily="34" charset="0"/>
              </a:rPr>
              <a:t>Single user Mode</a:t>
            </a:r>
          </a:p>
          <a:p>
            <a:pPr marL="342900" indent="-342900">
              <a:buAutoNum type="arabicParenR"/>
            </a:pPr>
            <a:endParaRPr lang="en-US" sz="1700" dirty="0"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342900" indent="-342900">
              <a:buAutoNum type="arabicParenR"/>
            </a:pPr>
            <a:endParaRPr lang="en-US" sz="1700" dirty="0"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0" indent="0">
              <a:buNone/>
            </a:pPr>
            <a:r>
              <a:rPr lang="en-US" sz="1700" dirty="0">
                <a:ea typeface="Amazon Ember" panose="020B0603020204020204" pitchFamily="34" charset="0"/>
                <a:cs typeface="Amazon Ember" panose="020B0603020204020204" pitchFamily="34" charset="0"/>
              </a:rPr>
              <a:t>          </a:t>
            </a:r>
          </a:p>
          <a:p>
            <a:pPr marL="0" indent="0">
              <a:buNone/>
            </a:pPr>
            <a:endParaRPr lang="en-US" sz="1700" dirty="0"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0" indent="0">
              <a:buNone/>
            </a:pPr>
            <a:endParaRPr lang="en-US" sz="1700" dirty="0"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0" indent="0">
              <a:buNone/>
            </a:pPr>
            <a:r>
              <a:rPr lang="en-US" sz="1700" dirty="0">
                <a:ea typeface="Amazon Ember" panose="020B0603020204020204" pitchFamily="34" charset="0"/>
                <a:cs typeface="Amazon Ember" panose="020B0603020204020204" pitchFamily="34" charset="0"/>
              </a:rPr>
              <a:t>Pros</a:t>
            </a:r>
          </a:p>
          <a:p>
            <a:pPr marL="0" indent="0">
              <a:buNone/>
            </a:pPr>
            <a:r>
              <a:rPr lang="en-US" sz="1700" dirty="0">
                <a:ea typeface="Amazon Ember" panose="020B0603020204020204" pitchFamily="34" charset="0"/>
                <a:cs typeface="Amazon Ember" panose="020B0603020204020204" pitchFamily="34" charset="0"/>
              </a:rPr>
              <a:t>	.  Allows direct access to fix the trigger</a:t>
            </a:r>
          </a:p>
          <a:p>
            <a:pPr marL="0" indent="0">
              <a:buNone/>
            </a:pPr>
            <a:r>
              <a:rPr lang="en-US" sz="1700" dirty="0">
                <a:ea typeface="Amazon Ember" panose="020B0603020204020204" pitchFamily="34" charset="0"/>
                <a:cs typeface="Amazon Ember" panose="020B0603020204020204" pitchFamily="34" charset="0"/>
              </a:rPr>
              <a:t>	.  Doesn’t affect other Database settings</a:t>
            </a:r>
          </a:p>
          <a:p>
            <a:pPr marL="0" indent="0">
              <a:buNone/>
            </a:pPr>
            <a:r>
              <a:rPr lang="en-US" sz="1700" dirty="0">
                <a:ea typeface="Amazon Ember" panose="020B0603020204020204" pitchFamily="34" charset="0"/>
                <a:cs typeface="Amazon Ember" panose="020B0603020204020204" pitchFamily="34" charset="0"/>
              </a:rPr>
              <a:t>Cons</a:t>
            </a:r>
          </a:p>
          <a:p>
            <a:pPr marL="0" indent="0">
              <a:buNone/>
            </a:pPr>
            <a:r>
              <a:rPr lang="en-US" sz="1700" dirty="0">
                <a:ea typeface="Amazon Ember" panose="020B0603020204020204" pitchFamily="34" charset="0"/>
                <a:cs typeface="Amazon Ember" panose="020B0603020204020204" pitchFamily="34" charset="0"/>
              </a:rPr>
              <a:t>	 .  Requires database downtime</a:t>
            </a:r>
          </a:p>
          <a:p>
            <a:pPr marL="0" indent="0">
              <a:buNone/>
            </a:pPr>
            <a:r>
              <a:rPr lang="en-US" sz="1700" dirty="0">
                <a:ea typeface="Amazon Ember" panose="020B0603020204020204" pitchFamily="34" charset="0"/>
                <a:cs typeface="Amazon Ember" panose="020B0603020204020204" pitchFamily="34" charset="0"/>
              </a:rPr>
              <a:t> 	 .  May interrupt ongoing operations</a:t>
            </a:r>
          </a:p>
          <a:p>
            <a:pPr marL="0" indent="0">
              <a:buNone/>
            </a:pPr>
            <a:endParaRPr lang="en-US" sz="20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D6DA064-4E70-0C5A-CE67-6C439E55BD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9356467"/>
              </p:ext>
            </p:extLst>
          </p:nvPr>
        </p:nvGraphicFramePr>
        <p:xfrm>
          <a:off x="1558529" y="1435288"/>
          <a:ext cx="8128000" cy="221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893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F8508-2156-309F-5BAA-4852EAF0B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2881F-F7AC-31EB-1EA8-4061F0B58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Recovering from a Broken Logon Trigger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0FE20-0CF4-E192-3BA8-B9A14F8BA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230" y="1176993"/>
            <a:ext cx="11582400" cy="4942817"/>
          </a:xfrm>
        </p:spPr>
        <p:txBody>
          <a:bodyPr>
            <a:normAutofit/>
          </a:bodyPr>
          <a:lstStyle/>
          <a:p>
            <a:r>
              <a:rPr lang="en-US" sz="1700" dirty="0">
                <a:ea typeface="Amazon Ember" panose="020B0603020204020204" pitchFamily="34" charset="0"/>
                <a:cs typeface="Amazon Ember" panose="020B0603020204020204" pitchFamily="34" charset="0"/>
              </a:rPr>
              <a:t>2) Configuration Parameter</a:t>
            </a:r>
            <a:r>
              <a:rPr lang="en-US" sz="1700" b="0" i="0" dirty="0">
                <a:solidFill>
                  <a:srgbClr val="001D35"/>
                </a:solidFill>
                <a:effectLst/>
                <a:ea typeface="Amazon Ember" panose="020B0603020204020204" pitchFamily="34" charset="0"/>
                <a:cs typeface="Amazon Ember" panose="020B0603020204020204" pitchFamily="34" charset="0"/>
              </a:rPr>
              <a:t>          </a:t>
            </a:r>
            <a:endParaRPr lang="en-US" sz="1700" b="1" i="1" dirty="0">
              <a:solidFill>
                <a:srgbClr val="001D35"/>
              </a:solidFill>
              <a:effectLst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r>
              <a:rPr lang="en-US" sz="1700" b="1" i="1" dirty="0">
                <a:solidFill>
                  <a:srgbClr val="001D35"/>
                </a:solidFill>
                <a:ea typeface="Amazon Ember" panose="020B0603020204020204" pitchFamily="34" charset="0"/>
                <a:cs typeface="Amazon Ember" panose="020B0603020204020204" pitchFamily="34" charset="0"/>
              </a:rPr>
              <a:t>                 </a:t>
            </a:r>
            <a:r>
              <a:rPr lang="en-US" sz="1700" b="1" i="1" dirty="0" err="1">
                <a:effectLst/>
                <a:ea typeface="Amazon Ember" panose="020B0603020204020204" pitchFamily="34" charset="0"/>
                <a:cs typeface="Amazon Ember" panose="020B0603020204020204" pitchFamily="34" charset="0"/>
              </a:rPr>
              <a:t>event_triggers</a:t>
            </a:r>
            <a:r>
              <a:rPr lang="en-US" sz="1700" b="1" i="1" dirty="0">
                <a:effectLst/>
                <a:ea typeface="Amazon Ember" panose="020B0603020204020204" pitchFamily="34" charset="0"/>
                <a:cs typeface="Amazon Ember" panose="020B0603020204020204" pitchFamily="34" charset="0"/>
              </a:rPr>
              <a:t>=on/off</a:t>
            </a:r>
          </a:p>
          <a:p>
            <a:endParaRPr lang="en-US" sz="1700" b="1" i="1" dirty="0">
              <a:solidFill>
                <a:srgbClr val="001D35"/>
              </a:solidFill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endParaRPr lang="en-US" sz="1700" b="1" i="1" dirty="0">
              <a:solidFill>
                <a:srgbClr val="001D35"/>
              </a:solidFill>
              <a:effectLst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endParaRPr lang="en-US" sz="1700" b="1" i="1" dirty="0">
              <a:solidFill>
                <a:srgbClr val="001D35"/>
              </a:solidFill>
              <a:effectLst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endParaRPr lang="en-US" sz="1700" b="0" i="0" dirty="0">
              <a:solidFill>
                <a:srgbClr val="001D35"/>
              </a:solidFill>
              <a:effectLst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CCE3D5-8777-BFEA-C739-921621E7B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39" y="2112669"/>
            <a:ext cx="5035826" cy="307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8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ummits_2022">
  <a:themeElements>
    <a:clrScheme name="FallSummits2021b">
      <a:dk1>
        <a:srgbClr val="000000"/>
      </a:dk1>
      <a:lt1>
        <a:sysClr val="window" lastClr="FFFFFF"/>
      </a:lt1>
      <a:dk2>
        <a:srgbClr val="000036"/>
      </a:dk2>
      <a:lt2>
        <a:srgbClr val="F2F4F4"/>
      </a:lt2>
      <a:accent1>
        <a:srgbClr val="289EFF"/>
      </a:accent1>
      <a:accent2>
        <a:srgbClr val="0D9F91"/>
      </a:accent2>
      <a:accent3>
        <a:srgbClr val="7E4FF3"/>
      </a:accent3>
      <a:accent4>
        <a:srgbClr val="DB2BB6"/>
      </a:accent4>
      <a:accent5>
        <a:srgbClr val="3B3BA8"/>
      </a:accent5>
      <a:accent6>
        <a:srgbClr val="FFAE00"/>
      </a:accent6>
      <a:hlink>
        <a:srgbClr val="289EFF"/>
      </a:hlink>
      <a:folHlink>
        <a:srgbClr val="289EFF"/>
      </a:folHlink>
    </a:clrScheme>
    <a:fontScheme name="Summit 2021">
      <a:majorFont>
        <a:latin typeface="Amazon Ember Heavy"/>
        <a:ea typeface=""/>
        <a:cs typeface=""/>
      </a:majorFont>
      <a:minorFont>
        <a:latin typeface="Amazon Emb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ummits2022_Template_20220108.potx" id="{4D1DABCA-641C-4ACA-BE9D-F7AB1DF52340}" vid="{E82A78F3-FC8D-4BD1-AAF7-4B0E08D0AE4B}"/>
    </a:ext>
  </a:extLst>
</a:theme>
</file>

<file path=ppt/theme/theme2.xml><?xml version="1.0" encoding="utf-8"?>
<a:theme xmlns:a="http://schemas.openxmlformats.org/drawingml/2006/main" name="Office Theme">
  <a:themeElements>
    <a:clrScheme name="Summit 2021">
      <a:dk1>
        <a:srgbClr val="000000"/>
      </a:dk1>
      <a:lt1>
        <a:sysClr val="window" lastClr="FFFFFF"/>
      </a:lt1>
      <a:dk2>
        <a:srgbClr val="282828"/>
      </a:dk2>
      <a:lt2>
        <a:srgbClr val="F2F4F4"/>
      </a:lt2>
      <a:accent1>
        <a:srgbClr val="FF6900"/>
      </a:accent1>
      <a:accent2>
        <a:srgbClr val="FFAE00"/>
      </a:accent2>
      <a:accent3>
        <a:srgbClr val="F9ED32"/>
      </a:accent3>
      <a:accent4>
        <a:srgbClr val="289EFF"/>
      </a:accent4>
      <a:accent5>
        <a:srgbClr val="3B3BA8"/>
      </a:accent5>
      <a:accent6>
        <a:srgbClr val="6D1E85"/>
      </a:accent6>
      <a:hlink>
        <a:srgbClr val="289EFF"/>
      </a:hlink>
      <a:folHlink>
        <a:srgbClr val="289EFF"/>
      </a:folHlink>
    </a:clrScheme>
    <a:fontScheme name="Summit 2021">
      <a:majorFont>
        <a:latin typeface="Amazon Ember Heavy"/>
        <a:ea typeface=""/>
        <a:cs typeface=""/>
      </a:majorFont>
      <a:minorFont>
        <a:latin typeface="Amazon Emb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ummit 2021">
      <a:dk1>
        <a:srgbClr val="000000"/>
      </a:dk1>
      <a:lt1>
        <a:sysClr val="window" lastClr="FFFFFF"/>
      </a:lt1>
      <a:dk2>
        <a:srgbClr val="282828"/>
      </a:dk2>
      <a:lt2>
        <a:srgbClr val="F2F4F4"/>
      </a:lt2>
      <a:accent1>
        <a:srgbClr val="FF6900"/>
      </a:accent1>
      <a:accent2>
        <a:srgbClr val="FFAE00"/>
      </a:accent2>
      <a:accent3>
        <a:srgbClr val="F9ED32"/>
      </a:accent3>
      <a:accent4>
        <a:srgbClr val="289EFF"/>
      </a:accent4>
      <a:accent5>
        <a:srgbClr val="3B3BA8"/>
      </a:accent5>
      <a:accent6>
        <a:srgbClr val="6D1E85"/>
      </a:accent6>
      <a:hlink>
        <a:srgbClr val="289EFF"/>
      </a:hlink>
      <a:folHlink>
        <a:srgbClr val="289EFF"/>
      </a:folHlink>
    </a:clrScheme>
    <a:fontScheme name="Summit 2021">
      <a:majorFont>
        <a:latin typeface="Amazon Ember Heavy"/>
        <a:ea typeface=""/>
        <a:cs typeface=""/>
      </a:majorFont>
      <a:minorFont>
        <a:latin typeface="Amazon Emb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3_2022_Global_Summits_SpeakerPresentation_Template+(1)+(1)-1</Template>
  <TotalTime>24533</TotalTime>
  <Words>2241</Words>
  <Application>Microsoft Macintosh PowerPoint</Application>
  <PresentationFormat>Widescreen</PresentationFormat>
  <Paragraphs>348</Paragraphs>
  <Slides>21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Amazon Ember</vt:lpstr>
      <vt:lpstr>Amazon Ember Heavy</vt:lpstr>
      <vt:lpstr>Amazon Ember Light</vt:lpstr>
      <vt:lpstr>Arial</vt:lpstr>
      <vt:lpstr>Helvetica Neue</vt:lpstr>
      <vt:lpstr>Lucida Console</vt:lpstr>
      <vt:lpstr>Menlo</vt:lpstr>
      <vt:lpstr>Monaco</vt:lpstr>
      <vt:lpstr>Roboto</vt:lpstr>
      <vt:lpstr>Slack-Lato</vt:lpstr>
      <vt:lpstr>Wingdings</vt:lpstr>
      <vt:lpstr>Summits_2022</vt:lpstr>
      <vt:lpstr>PostgreSQL 17's Login Event Triggers :  A Developer's Toolkit for Enhanced Security</vt:lpstr>
      <vt:lpstr>Agenda</vt:lpstr>
      <vt:lpstr>Login Event Trigger</vt:lpstr>
      <vt:lpstr>Login Event Trigger</vt:lpstr>
      <vt:lpstr>Login Event Trigger – Work Flow</vt:lpstr>
      <vt:lpstr>Syntax</vt:lpstr>
      <vt:lpstr>Key Considerations</vt:lpstr>
      <vt:lpstr>Recovering from a Broken Logon Trigger</vt:lpstr>
      <vt:lpstr>Recovering from a Broken Logon Trigger</vt:lpstr>
      <vt:lpstr>Recovery using configuration parameter</vt:lpstr>
      <vt:lpstr>Use Case 1 – Security and Audit Loging</vt:lpstr>
      <vt:lpstr>Use Case 1 – Security and Audit Loging Cont..</vt:lpstr>
      <vt:lpstr>Use Case 2 – Session/Access Control</vt:lpstr>
      <vt:lpstr>Use Case 3 – Dynamic Resource Management </vt:lpstr>
      <vt:lpstr>Use Case 4 – Dynamic Role Assignment </vt:lpstr>
      <vt:lpstr>Other use cases</vt:lpstr>
      <vt:lpstr>Best Practices</vt:lpstr>
      <vt:lpstr>References</vt:lpstr>
      <vt:lpstr>Credits</vt:lpstr>
      <vt:lpstr>PowerPoint Presentation</vt:lpstr>
      <vt:lpstr>ProServe Database 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Raitt, Mikaela [C]</dc:creator>
  <cp:keywords>AWS Summit 2021</cp:keywords>
  <cp:lastModifiedBy>Pammi Ramesh, Bharath Kumar</cp:lastModifiedBy>
  <cp:revision>206</cp:revision>
  <dcterms:created xsi:type="dcterms:W3CDTF">2022-07-05T22:06:02Z</dcterms:created>
  <dcterms:modified xsi:type="dcterms:W3CDTF">2025-03-07T06:45:18Z</dcterms:modified>
  <cp:category>AWS Summit 2021</cp:category>
</cp:coreProperties>
</file>