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Proxima Nova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roximaNova-bold.fntdata"/><Relationship Id="rId16" Type="http://schemas.openxmlformats.org/officeDocument/2006/relationships/font" Target="fonts/ProximaNova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ProximaNova-boldItalic.fntdata"/><Relationship Id="rId6" Type="http://schemas.openxmlformats.org/officeDocument/2006/relationships/slide" Target="slides/slide1.xml"/><Relationship Id="rId18" Type="http://schemas.openxmlformats.org/officeDocument/2006/relationships/font" Target="fonts/ProximaNova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bd7f474e2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bd7f474e2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6a056d31b4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6a056d31b4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be670d619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be670d619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6a056d31b4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6a056d31b4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6a056d31b4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6a056d31b4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6a056d31b4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6a056d31b4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6a0dcadc01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6a0dcadc01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6a0dcadc01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6a0dcadc01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6a0dcadc01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6a0dcadc01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74500" y="550775"/>
            <a:ext cx="89730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/>
              <a:t>Real-time Data Processing with Go and PostgreSQL</a:t>
            </a:r>
            <a:endParaRPr sz="3020"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Darshan from IndiaMART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2"/>
          <p:cNvSpPr txBox="1"/>
          <p:nvPr>
            <p:ph type="title"/>
          </p:nvPr>
        </p:nvSpPr>
        <p:spPr>
          <a:xfrm>
            <a:off x="3477875" y="218235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Q&amp;A</a:t>
            </a:r>
            <a:endParaRPr/>
          </a:p>
        </p:txBody>
      </p:sp>
      <p:sp>
        <p:nvSpPr>
          <p:cNvPr id="146" name="Google Shape;146;p22"/>
          <p:cNvSpPr txBox="1"/>
          <p:nvPr/>
        </p:nvSpPr>
        <p:spPr>
          <a:xfrm>
            <a:off x="456025" y="3497950"/>
            <a:ext cx="74184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Thank you </a:t>
            </a:r>
            <a:endParaRPr sz="29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/>
        </p:nvSpPr>
        <p:spPr>
          <a:xfrm>
            <a:off x="131025" y="290325"/>
            <a:ext cx="8492400" cy="8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Golang</a:t>
            </a:r>
            <a:endParaRPr sz="27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321825" y="1053375"/>
            <a:ext cx="8110800" cy="32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Proxima Nova"/>
              <a:buChar char="●"/>
            </a:pPr>
            <a:r>
              <a:rPr lang="en" sz="23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Concurrency Model</a:t>
            </a:r>
            <a:endParaRPr sz="23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Proxima Nova"/>
              <a:buChar char="●"/>
            </a:pPr>
            <a:r>
              <a:rPr lang="en" sz="23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Memory Safe(GC)</a:t>
            </a:r>
            <a:endParaRPr sz="23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Proxima Nova"/>
              <a:buChar char="●"/>
            </a:pPr>
            <a:r>
              <a:rPr lang="en" sz="23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Strong Standard Library</a:t>
            </a:r>
            <a:endParaRPr sz="23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Proxima Nova"/>
              <a:buChar char="●"/>
            </a:pPr>
            <a:r>
              <a:rPr lang="en" sz="23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Growing Community</a:t>
            </a:r>
            <a:endParaRPr sz="23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Proxima Nova"/>
              <a:buChar char="●"/>
            </a:pPr>
            <a:r>
              <a:rPr lang="en" sz="23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Faster Development</a:t>
            </a:r>
            <a:endParaRPr sz="23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/>
        </p:nvSpPr>
        <p:spPr>
          <a:xfrm>
            <a:off x="131025" y="290325"/>
            <a:ext cx="8492400" cy="8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Importance of Real-Time Data Processing</a:t>
            </a:r>
            <a:endParaRPr sz="27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272325" y="1053375"/>
            <a:ext cx="8110800" cy="11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Proxima Nova"/>
              <a:buChar char="●"/>
            </a:pPr>
            <a:r>
              <a:rPr lang="en" sz="23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Decision making</a:t>
            </a:r>
            <a:endParaRPr sz="23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Proxima Nova"/>
              <a:buChar char="●"/>
            </a:pPr>
            <a:r>
              <a:rPr lang="en" sz="23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Customer experience </a:t>
            </a:r>
            <a:endParaRPr sz="23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272325" y="2310975"/>
            <a:ext cx="7899000" cy="98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7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Challenges in Real-time Data Processing</a:t>
            </a:r>
            <a:endParaRPr sz="27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470150" y="3243600"/>
            <a:ext cx="7079400" cy="11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Proxima Nova"/>
              <a:buChar char="●"/>
            </a:pPr>
            <a:r>
              <a:rPr lang="en" sz="23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Keeping latency Low</a:t>
            </a:r>
            <a:endParaRPr sz="23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Proxima Nova"/>
              <a:buChar char="●"/>
            </a:pPr>
            <a:r>
              <a:rPr lang="en" sz="23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Infrastructure Management</a:t>
            </a:r>
            <a:endParaRPr sz="23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Proxima Nova"/>
              <a:buChar char="●"/>
            </a:pPr>
            <a:r>
              <a:rPr lang="en" sz="23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Consistency</a:t>
            </a:r>
            <a:endParaRPr sz="23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/>
        </p:nvSpPr>
        <p:spPr>
          <a:xfrm>
            <a:off x="131025" y="290325"/>
            <a:ext cx="8492400" cy="8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Solutions</a:t>
            </a:r>
            <a:endParaRPr sz="27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272325" y="1053375"/>
            <a:ext cx="8110800" cy="11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Proxima Nova"/>
              <a:buChar char="●"/>
            </a:pPr>
            <a:r>
              <a:rPr lang="en" sz="23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Independent</a:t>
            </a:r>
            <a:endParaRPr sz="23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Proxima Nova"/>
              <a:buChar char="●"/>
            </a:pPr>
            <a:r>
              <a:rPr lang="en" sz="23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Downstream (Change Data Capture, pub/sub)</a:t>
            </a:r>
            <a:endParaRPr sz="23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244075" y="2183800"/>
            <a:ext cx="5694600" cy="7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Independent Streaming</a:t>
            </a:r>
            <a:endParaRPr sz="21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6225" y="2008525"/>
            <a:ext cx="4783001" cy="288365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6"/>
          <p:cNvSpPr txBox="1"/>
          <p:nvPr/>
        </p:nvSpPr>
        <p:spPr>
          <a:xfrm>
            <a:off x="5670175" y="3285975"/>
            <a:ext cx="918600" cy="3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DB</a:t>
            </a:r>
            <a:endParaRPr sz="18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5698325" y="4642500"/>
            <a:ext cx="1020900" cy="18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Target</a:t>
            </a:r>
            <a:endParaRPr sz="18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85" name="Google Shape;8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47038" y="2480427"/>
            <a:ext cx="649936" cy="56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11850" y="4011005"/>
            <a:ext cx="720300" cy="63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/>
        </p:nvSpPr>
        <p:spPr>
          <a:xfrm>
            <a:off x="286475" y="375100"/>
            <a:ext cx="5694600" cy="7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Downstream </a:t>
            </a:r>
            <a:endParaRPr sz="21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92" name="Google Shape;9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9575" y="1020727"/>
            <a:ext cx="6831925" cy="1342225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7"/>
          <p:cNvSpPr txBox="1"/>
          <p:nvPr/>
        </p:nvSpPr>
        <p:spPr>
          <a:xfrm>
            <a:off x="4473100" y="2172750"/>
            <a:ext cx="678300" cy="1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DB</a:t>
            </a:r>
            <a:endParaRPr sz="18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4" name="Google Shape;94;p17"/>
          <p:cNvSpPr txBox="1"/>
          <p:nvPr/>
        </p:nvSpPr>
        <p:spPr>
          <a:xfrm>
            <a:off x="6786500" y="2070775"/>
            <a:ext cx="890100" cy="1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Target</a:t>
            </a:r>
            <a:endParaRPr sz="18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5" name="Google Shape;95;p17"/>
          <p:cNvSpPr txBox="1"/>
          <p:nvPr/>
        </p:nvSpPr>
        <p:spPr>
          <a:xfrm>
            <a:off x="5302775" y="1788150"/>
            <a:ext cx="1398900" cy="1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CDC/pubsub</a:t>
            </a:r>
            <a:endParaRPr sz="15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6" name="Google Shape;96;p17"/>
          <p:cNvSpPr txBox="1"/>
          <p:nvPr/>
        </p:nvSpPr>
        <p:spPr>
          <a:xfrm>
            <a:off x="244075" y="2862075"/>
            <a:ext cx="81393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Change Data Capture(CDC)</a:t>
            </a:r>
            <a:endParaRPr sz="20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Proxima Nova"/>
              <a:buChar char="●"/>
            </a:pPr>
            <a:r>
              <a:rPr lang="en" sz="2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Log , Trigger , Query etc</a:t>
            </a:r>
            <a:endParaRPr sz="20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7" name="Google Shape;97;p17"/>
          <p:cNvSpPr txBox="1"/>
          <p:nvPr/>
        </p:nvSpPr>
        <p:spPr>
          <a:xfrm>
            <a:off x="275888" y="3794675"/>
            <a:ext cx="81393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Pub/Sub Mechanism</a:t>
            </a:r>
            <a:endParaRPr sz="21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roxima Nova"/>
              <a:buChar char="●"/>
            </a:pPr>
            <a:r>
              <a:rPr lang="en" sz="21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Channel with Publisher and Subscriber</a:t>
            </a:r>
            <a:endParaRPr sz="21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/>
        </p:nvSpPr>
        <p:spPr>
          <a:xfrm>
            <a:off x="286475" y="375100"/>
            <a:ext cx="5694600" cy="7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Log Based CDC:</a:t>
            </a:r>
            <a:endParaRPr sz="23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03" name="Google Shape;10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4700" y="887650"/>
            <a:ext cx="5694598" cy="1259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8"/>
          <p:cNvSpPr txBox="1"/>
          <p:nvPr/>
        </p:nvSpPr>
        <p:spPr>
          <a:xfrm>
            <a:off x="3243600" y="1745775"/>
            <a:ext cx="1328400" cy="3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Connector</a:t>
            </a:r>
            <a:endParaRPr sz="18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5" name="Google Shape;105;p18"/>
          <p:cNvSpPr txBox="1"/>
          <p:nvPr/>
        </p:nvSpPr>
        <p:spPr>
          <a:xfrm>
            <a:off x="4765775" y="1802325"/>
            <a:ext cx="1215300" cy="2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Queue</a:t>
            </a:r>
            <a:endParaRPr sz="18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6" name="Google Shape;106;p18"/>
          <p:cNvSpPr txBox="1"/>
          <p:nvPr/>
        </p:nvSpPr>
        <p:spPr>
          <a:xfrm>
            <a:off x="6400950" y="1814775"/>
            <a:ext cx="2497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Target</a:t>
            </a:r>
            <a:endParaRPr sz="18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7" name="Google Shape;107;p18"/>
          <p:cNvSpPr txBox="1"/>
          <p:nvPr/>
        </p:nvSpPr>
        <p:spPr>
          <a:xfrm>
            <a:off x="2066900" y="1943625"/>
            <a:ext cx="664200" cy="2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DB</a:t>
            </a:r>
            <a:endParaRPr sz="18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8" name="Google Shape;108;p18"/>
          <p:cNvSpPr txBox="1"/>
          <p:nvPr/>
        </p:nvSpPr>
        <p:spPr>
          <a:xfrm>
            <a:off x="625600" y="2904450"/>
            <a:ext cx="8139300" cy="11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roxima Nova"/>
              <a:buChar char="●"/>
            </a:pPr>
            <a:r>
              <a:rPr lang="en" sz="21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WAL files</a:t>
            </a:r>
            <a:endParaRPr sz="21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roxima Nova"/>
              <a:buChar char="●"/>
            </a:pPr>
            <a:r>
              <a:rPr lang="en" sz="21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Passing to Queues</a:t>
            </a:r>
            <a:endParaRPr sz="21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roxima Nova"/>
              <a:buChar char="●"/>
            </a:pPr>
            <a:r>
              <a:rPr lang="en" sz="21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Consumers</a:t>
            </a:r>
            <a:endParaRPr sz="21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/>
          <p:nvPr/>
        </p:nvSpPr>
        <p:spPr>
          <a:xfrm>
            <a:off x="286475" y="375100"/>
            <a:ext cx="5694600" cy="7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Trigger Based CDC:</a:t>
            </a:r>
            <a:endParaRPr sz="23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4" name="Google Shape;114;p19"/>
          <p:cNvSpPr txBox="1"/>
          <p:nvPr/>
        </p:nvSpPr>
        <p:spPr>
          <a:xfrm>
            <a:off x="484300" y="1095750"/>
            <a:ext cx="7489200" cy="14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roxima Nova"/>
              <a:buChar char="●"/>
            </a:pPr>
            <a:r>
              <a:rPr lang="en" sz="1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Function </a:t>
            </a:r>
            <a:r>
              <a:rPr lang="en" sz="1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execution</a:t>
            </a:r>
            <a:r>
              <a:rPr lang="en" sz="1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 sz="18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roxima Nova"/>
              <a:buChar char="●"/>
            </a:pPr>
            <a:r>
              <a:rPr lang="en" sz="1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Stage Table</a:t>
            </a:r>
            <a:endParaRPr sz="18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roxima Nova"/>
              <a:buChar char="●"/>
            </a:pPr>
            <a:r>
              <a:rPr lang="en" sz="1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Downstream processes</a:t>
            </a:r>
            <a:endParaRPr sz="18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5" name="Google Shape;115;p19"/>
          <p:cNvSpPr txBox="1"/>
          <p:nvPr/>
        </p:nvSpPr>
        <p:spPr>
          <a:xfrm>
            <a:off x="286475" y="2494700"/>
            <a:ext cx="81393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Query Based CDC:</a:t>
            </a:r>
            <a:endParaRPr sz="23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16" name="Google Shape;11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9600" y="3127787"/>
            <a:ext cx="5313025" cy="1117225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9"/>
          <p:cNvSpPr txBox="1"/>
          <p:nvPr/>
        </p:nvSpPr>
        <p:spPr>
          <a:xfrm>
            <a:off x="2957125" y="3653375"/>
            <a:ext cx="6199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8" name="Google Shape;118;p19"/>
          <p:cNvSpPr txBox="1"/>
          <p:nvPr/>
        </p:nvSpPr>
        <p:spPr>
          <a:xfrm>
            <a:off x="3169050" y="3290575"/>
            <a:ext cx="6312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1</a:t>
            </a:r>
            <a:endParaRPr sz="18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9" name="Google Shape;119;p19"/>
          <p:cNvSpPr txBox="1"/>
          <p:nvPr/>
        </p:nvSpPr>
        <p:spPr>
          <a:xfrm>
            <a:off x="3197575" y="3865350"/>
            <a:ext cx="6015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2</a:t>
            </a:r>
            <a:endParaRPr sz="18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20" name="Google Shape;120;p19"/>
          <p:cNvSpPr txBox="1"/>
          <p:nvPr/>
        </p:nvSpPr>
        <p:spPr>
          <a:xfrm>
            <a:off x="5119075" y="3290575"/>
            <a:ext cx="4094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3</a:t>
            </a:r>
            <a:endParaRPr sz="18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21" name="Google Shape;121;p19"/>
          <p:cNvSpPr txBox="1"/>
          <p:nvPr/>
        </p:nvSpPr>
        <p:spPr>
          <a:xfrm>
            <a:off x="1968075" y="4115075"/>
            <a:ext cx="7033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DB</a:t>
            </a:r>
            <a:endParaRPr sz="18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22" name="Google Shape;122;p19"/>
          <p:cNvSpPr txBox="1"/>
          <p:nvPr/>
        </p:nvSpPr>
        <p:spPr>
          <a:xfrm>
            <a:off x="7139750" y="2296850"/>
            <a:ext cx="2016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23" name="Google Shape;123;p19"/>
          <p:cNvSpPr txBox="1"/>
          <p:nvPr/>
        </p:nvSpPr>
        <p:spPr>
          <a:xfrm>
            <a:off x="6051700" y="4115075"/>
            <a:ext cx="2723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Target</a:t>
            </a:r>
            <a:endParaRPr sz="18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/>
        </p:nvSpPr>
        <p:spPr>
          <a:xfrm>
            <a:off x="399500" y="572925"/>
            <a:ext cx="8139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Pub/Sub Mechanism</a:t>
            </a:r>
            <a:endParaRPr sz="24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29" name="Google Shape;12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56473" y="1360900"/>
            <a:ext cx="4673501" cy="133912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0"/>
          <p:cNvSpPr txBox="1"/>
          <p:nvPr/>
        </p:nvSpPr>
        <p:spPr>
          <a:xfrm>
            <a:off x="611475" y="2975100"/>
            <a:ext cx="6528300" cy="16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roxima Nova"/>
              <a:buChar char="●"/>
            </a:pPr>
            <a:r>
              <a:rPr lang="en" sz="21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Publish change </a:t>
            </a:r>
            <a:endParaRPr sz="21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roxima Nova"/>
              <a:buChar char="●"/>
            </a:pPr>
            <a:r>
              <a:rPr lang="en" sz="21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Queued in memory</a:t>
            </a:r>
            <a:endParaRPr sz="21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roxima Nova"/>
              <a:buChar char="●"/>
            </a:pPr>
            <a:r>
              <a:rPr lang="en" sz="21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Subscribers Consume</a:t>
            </a:r>
            <a:endParaRPr sz="23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31" name="Google Shape;131;p20"/>
          <p:cNvSpPr txBox="1"/>
          <p:nvPr/>
        </p:nvSpPr>
        <p:spPr>
          <a:xfrm>
            <a:off x="2452125" y="2571750"/>
            <a:ext cx="6552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DB</a:t>
            </a:r>
            <a:endParaRPr sz="18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32" name="Google Shape;132;p20"/>
          <p:cNvSpPr txBox="1"/>
          <p:nvPr/>
        </p:nvSpPr>
        <p:spPr>
          <a:xfrm>
            <a:off x="5744325" y="2571750"/>
            <a:ext cx="3260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Process</a:t>
            </a:r>
            <a:endParaRPr sz="18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33" name="Google Shape;133;p20"/>
          <p:cNvSpPr txBox="1"/>
          <p:nvPr/>
        </p:nvSpPr>
        <p:spPr>
          <a:xfrm>
            <a:off x="3382500" y="1618525"/>
            <a:ext cx="5761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Pub</a:t>
            </a:r>
            <a:endParaRPr sz="18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34" name="Google Shape;134;p20"/>
          <p:cNvSpPr txBox="1"/>
          <p:nvPr/>
        </p:nvSpPr>
        <p:spPr>
          <a:xfrm>
            <a:off x="5108625" y="1675125"/>
            <a:ext cx="3896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Sub</a:t>
            </a:r>
            <a:endParaRPr sz="18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35" name="Google Shape;135;p20"/>
          <p:cNvSpPr txBox="1"/>
          <p:nvPr/>
        </p:nvSpPr>
        <p:spPr>
          <a:xfrm>
            <a:off x="4087575" y="2325113"/>
            <a:ext cx="4743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Channel</a:t>
            </a:r>
            <a:endParaRPr sz="18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