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fntdata" ContentType="application/x-fontdata"/>
  <Default Extension="png" ContentType="image/png"/>
  <Default Extension="gif" ContentType="image/gif"/>
  <Default Extension="m4v" ContentType="video/mp4"/>
  <Default Extension="mp4" ContentType="video/mp4"/>
  <Default Extension="svg" ContentType="image/svg+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9144000" cy="5143500"/>
  <p:notesSz cx="5143500" cy="9144000"/>
  <p:embeddedFontLst>
    <p:embeddedFont>
      <p:font typeface="Lato"/>
      <p:boldItalic r:id="rId28"/>
      <p:regular r:id="rId29"/>
      <p:italic r:id="rId30"/>
      <p:bold r:id="rId31"/>
    </p:embeddedFont>
    <p:embeddedFont>
      <p:font typeface="IBM Plex Sans"/>
      <p:boldItalic r:id="rId32"/>
      <p:regular r:id="rId33"/>
      <p:italic r:id="rId34"/>
      <p:bold r:id="rId35"/>
    </p:embeddedFont>
    <p:embeddedFont>
      <p:font typeface="Fira Mono"/>
      <p:regular r:id="rId36"/>
      <p:bold r:id="rId37"/>
    </p:embeddedFont>
    <p:embeddedFont>
      <p:font typeface="Fira Code"/>
      <p:regular r:id="rId38"/>
      <p:bold r:id="rId39"/>
    </p:embeddedFont>
    <p:embeddedFont>
      <p:font typeface="IBM Plex Mono"/>
      <p:boldItalic r:id="rId40"/>
      <p:regular r:id="rId41"/>
      <p:italic r:id="rId42"/>
      <p:bold r:id="rId4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openxmlformats.org/officeDocument/2006/relationships/font" Target="fonts/Lato-boldItalic.fntdata"/><Relationship Id="rId29" Type="http://schemas.openxmlformats.org/officeDocument/2006/relationships/font" Target="fonts/Lato-regular.fntdata"/><Relationship Id="rId30" Type="http://schemas.openxmlformats.org/officeDocument/2006/relationships/font" Target="fonts/Lato-italic.fntdata"/><Relationship Id="rId31" Type="http://schemas.openxmlformats.org/officeDocument/2006/relationships/font" Target="fonts/Lato-bold.fntdata"/><Relationship Id="rId32" Type="http://schemas.openxmlformats.org/officeDocument/2006/relationships/font" Target="fonts/IBMPlexSans-boldItalic.fntdata"/><Relationship Id="rId33" Type="http://schemas.openxmlformats.org/officeDocument/2006/relationships/font" Target="fonts/IBMPlexSans-regular.fntdata"/><Relationship Id="rId34" Type="http://schemas.openxmlformats.org/officeDocument/2006/relationships/font" Target="fonts/IBMPlexSans-italic.fntdata"/><Relationship Id="rId35" Type="http://schemas.openxmlformats.org/officeDocument/2006/relationships/font" Target="fonts/IBMPlexSans-bold.fntdata"/><Relationship Id="rId36" Type="http://schemas.openxmlformats.org/officeDocument/2006/relationships/font" Target="fonts/FiraMono-regular.fntdata"/><Relationship Id="rId37" Type="http://schemas.openxmlformats.org/officeDocument/2006/relationships/font" Target="fonts/FiraMono-bold.fntdata"/><Relationship Id="rId38" Type="http://schemas.openxmlformats.org/officeDocument/2006/relationships/font" Target="fonts/FiraCode-regular.fntdata"/><Relationship Id="rId39" Type="http://schemas.openxmlformats.org/officeDocument/2006/relationships/font" Target="fonts/FiraCode-bold.fntdata"/><Relationship Id="rId40" Type="http://schemas.openxmlformats.org/officeDocument/2006/relationships/font" Target="fonts/IBMPlexMono-boldItalic.fntdata"/><Relationship Id="rId41" Type="http://schemas.openxmlformats.org/officeDocument/2006/relationships/font" Target="fonts/IBMPlexMono-regular.fntdata"/><Relationship Id="rId42" Type="http://schemas.openxmlformats.org/officeDocument/2006/relationships/font" Target="fonts/IBMPlexMono-italic.fntdata"/><Relationship Id="rId43" Type="http://schemas.openxmlformats.org/officeDocument/2006/relationships/font" Target="fonts/IBMPlexMono-bold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image" Target="../media/image-5-3.png"/><Relationship Id="rId4" Type="http://schemas.openxmlformats.org/officeDocument/2006/relationships/image" Target="../media/image-5-4.sv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image" Target="../media/image-6-3.png"/><Relationship Id="rId4" Type="http://schemas.openxmlformats.org/officeDocument/2006/relationships/image" Target="../media/image-6-4.sv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prometheus-community/postgres_exporter" TargetMode="External"/><Relationship Id="rId5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2" Type="http://schemas.openxmlformats.org/officeDocument/2006/relationships/image" Target="../media/image-7-1.png"/><Relationship Id="rId3" Type="http://schemas.openxmlformats.org/officeDocument/2006/relationships/image" Target="../media/image-7-2.png"/><Relationship Id="rId4" Type="http://schemas.openxmlformats.org/officeDocument/2006/relationships/image" Target="../media/image-7-3.sv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image" Target="../media/image-8-3.png"/><Relationship Id="rId4" Type="http://schemas.openxmlformats.org/officeDocument/2006/relationships/image" Target="../media/image-8-4.sv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hyperlink" Target="https://pitch.com?utm_medium=product-presentation&amp;utm_source=powerpoint-export&amp;utm_campaign=bottom_bar_cta&amp;utm_content=a5adcfad-1e31-4bf6-a080-17334c7ace1e&amp;utm_term=PDF-PPTX-lastslide&amp;ad_group=control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18566107615-f7267099eced?crop=entropy&amp;cs=tinysrgb&amp;fit=max&amp;fm=jpg&amp;ixid=M3wyMTIyMnwwfDF8c2VhcmNofDE0fHxjb2NrcGl0fGVufDB8fHx8MTcwNzg4OTc2OXww&amp;ixlib=rb-4.0.3&amp;q=80&amp;w=1080">    </p:cNvPr>
          <p:cNvPicPr>
            <a:picLocks noChangeAspect="1"/>
          </p:cNvPicPr>
          <p:nvPr/>
        </p:nvPicPr>
        <p:blipFill>
          <a:blip r:embed="rId1"/>
          <a:srcRect l="37063" r="7478" t="432" b="432"/>
          <a:stretch/>
        </p:blipFill>
        <p:spPr>
          <a:xfrm>
            <a:off x="4802015" y="1288"/>
            <a:ext cx="4344281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58415" y="2206687"/>
            <a:ext cx="4572000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80"/>
              </a:lnSpc>
            </a:pPr>
            <a:r>
              <a:rPr lang="en-US" sz="2400" b="1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🎛 </a:t>
            </a:r>
            <a:pPr algn="l">
              <a:lnSpc>
                <a:spcPts val="2880"/>
              </a:lnSpc>
            </a:pPr>
            <a:r>
              <a:rPr lang="en-US" sz="2300" b="1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Postgres Monitoring</a:t>
            </a:r>
            <a:endParaRPr lang="en-US" sz="2400" dirty="0"/>
          </a:p>
          <a:p>
            <a:pPr algn="l">
              <a:lnSpc>
                <a:spcPts val="2880"/>
              </a:lnSpc>
            </a:pPr>
            <a:r>
              <a:rPr lang="en-US" sz="2000" b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 Practical Peek Under the Hood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357489" y="3745851"/>
            <a:ext cx="1828800" cy="2723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145"/>
              </a:lnSpc>
            </a:pPr>
            <a:r>
              <a:rPr lang="en-US" sz="1700" b="1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Rohan Kumar​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357489" y="4017717"/>
            <a:ext cx="2743200" cy="27429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939DA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Site Reliability Engineer​</a:t>
            </a:r>
            <a:endParaRPr lang="en-US" sz="1350" dirty="0"/>
          </a:p>
        </p:txBody>
      </p:sp>
      <p:pic>
        <p:nvPicPr>
          <p:cNvPr id="7" name="Image 1" descr="https://pitch-assets-ccb95893-de3f-4266-973c-20049231b248.s3.eu-west-1.amazonaws.com/7670a517-bb9a-4a1c-9ff9-69745a494f58?pitch-bytes=74477&amp;pitch-content-type=image%2F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57023" y="328619"/>
            <a:ext cx="514403" cy="56329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60298" y="4529869"/>
            <a:ext cx="2743200" cy="2438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 b="1" spc="12" kern="0" dirty="0">
                <a:solidFill>
                  <a:srgbClr val="939DA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@rohankmr414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939DA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on the internet​</a:t>
            </a:r>
            <a:endParaRPr lang="en-US" sz="1200" dirty="0"/>
          </a:p>
        </p:txBody>
      </p:sp>
      <p:pic>
        <p:nvPicPr>
          <p:cNvPr id="9" name="Image 2" descr="https://pitch-assets-ccb95893-de3f-4266-973c-20049231b248.s3.eu-west-1.amazonaws.com/try-pitch-pdf-export-logo.svg">
            <a:hlinkClick r:id="rId5" tooltip=""/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712157" y="4370498"/>
            <a:ext cx="6400800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160"/>
              </a:lnSpc>
            </a:pPr>
            <a:r>
              <a:rPr lang="en-US" sz="1400" b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pg_locks_count{mode="accessexclusivelock"}</a:t>
            </a:r>
            <a:endParaRPr lang="en-US" sz="1350" dirty="0"/>
          </a:p>
        </p:txBody>
      </p:sp>
      <p:sp>
        <p:nvSpPr>
          <p:cNvPr id="4" name="Text 1"/>
          <p:cNvSpPr/>
          <p:nvPr/>
        </p:nvSpPr>
        <p:spPr>
          <a:xfrm>
            <a:off x="476776" y="383806"/>
            <a:ext cx="8229600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20"/>
              </a:lnSpc>
            </a:pPr>
            <a:r>
              <a:rPr lang="en-US" sz="2000" b="0" spc="12" kern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Number of </a:t>
            </a:r>
            <a:pPr algn="ctr">
              <a:lnSpc>
                <a:spcPts val="3120"/>
              </a:lnSpc>
            </a:pPr>
            <a:r>
              <a:rPr lang="en-US" sz="2000" b="1" spc="12" kern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accessexclusivelock</a:t>
            </a:r>
            <a:endParaRPr lang="en-US" sz="1950" dirty="0"/>
          </a:p>
        </p:txBody>
      </p:sp>
      <p:pic>
        <p:nvPicPr>
          <p:cNvPr id="5" name="Image 0" descr="https://pitch-assets-ccb95893-de3f-4266-973c-20049231b248.s3.eu-west-1.amazonaws.com/98e929bf-246a-45d7-9a5e-4a6335eb6d1a?pitch-bytes=91839&amp;pitch-content-type=image%2Fpng">    </p:cNvPr>
          <p:cNvPicPr>
            <a:picLocks noChangeAspect="1"/>
          </p:cNvPicPr>
          <p:nvPr/>
        </p:nvPicPr>
        <p:blipFill>
          <a:blip r:embed="rId1"/>
          <a:srcRect l="0" r="0" t="7752" b="0"/>
          <a:stretch/>
        </p:blipFill>
        <p:spPr>
          <a:xfrm>
            <a:off x="643549" y="1146425"/>
            <a:ext cx="7862887" cy="2851469"/>
          </a:xfrm>
          <a:prstGeom prst="rect">
            <a:avLst/>
          </a:prstGeom>
        </p:spPr>
      </p:pic>
      <p:pic>
        <p:nvPicPr>
          <p:cNvPr id="6" name="Image 1" descr="https://pitch-assets-ccb95893-de3f-4266-973c-20049231b248.s3.eu-west-1.amazonaws.com/try-pitch-pdf-export-logo.svg">
            <a:hlinkClick r:id="rId4" tooltip="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41611" y="4416879"/>
            <a:ext cx="7315200" cy="250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920"/>
              </a:lnSpc>
            </a:pPr>
            <a:r>
              <a:rPr lang="en-US" sz="1200" b="0" i="1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sum(rate(pg_stat_user_tables_n_tup_ins[2m])) by (schemaname, relname)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476776" y="476567"/>
            <a:ext cx="8229600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20"/>
              </a:lnSpc>
            </a:pPr>
            <a:r>
              <a:rPr lang="en-US" sz="2000" b="1" spc="12" kern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Rate of tuples inserted per table per second</a:t>
            </a:r>
            <a:endParaRPr lang="en-US" sz="1950" dirty="0"/>
          </a:p>
        </p:txBody>
      </p:sp>
      <p:pic>
        <p:nvPicPr>
          <p:cNvPr id="5" name="Image 0" descr="https://pitch-assets-ccb95893-de3f-4266-973c-20049231b248.s3.eu-west-1.amazonaws.com/64acae1f-519f-4950-82c3-31e91db60f37?pitch-bytes=33283&amp;pitch-content-type=image%2Fjpe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75711" y="1275155"/>
            <a:ext cx="8192801" cy="2598654"/>
          </a:xfrm>
          <a:prstGeom prst="rect">
            <a:avLst/>
          </a:prstGeom>
        </p:spPr>
      </p:pic>
      <p:pic>
        <p:nvPicPr>
          <p:cNvPr id="6" name="Image 1" descr="https://pitch-assets-ccb95893-de3f-4266-973c-20049231b248.s3.eu-west-1.amazonaws.com/try-pitch-pdf-export-logo.svg">
            <a:hlinkClick r:id="rId4" tooltip="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6072" y="1378091"/>
            <a:ext cx="9144000" cy="2392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 - 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alert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: 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DB66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PostgresqlAccessExclusiveLockAcquired</a:t>
            </a:r>
            <a:endParaRPr lang="en-US" sz="1425" dirty="0"/>
          </a:p>
          <a:p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   </a:t>
            </a:r>
            <a:pPr algn="l">
              <a:lnSpc>
                <a:spcPts val="2280"/>
              </a:lnSpc>
            </a:pPr>
            <a:r>
              <a:rPr lang="en-US" sz="1400" b="1" spc="12" kern="0" dirty="0">
                <a:solidFill>
                  <a:srgbClr val="174DF9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expr</a:t>
            </a:r>
            <a:pPr algn="l">
              <a:lnSpc>
                <a:spcPts val="2280"/>
              </a:lnSpc>
            </a:pPr>
            <a:r>
              <a:rPr lang="en-US" sz="1400" b="1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: </a:t>
            </a:r>
            <a:pPr algn="l">
              <a:lnSpc>
                <a:spcPts val="2280"/>
              </a:lnSpc>
            </a:pPr>
            <a:r>
              <a:rPr lang="en-US" sz="1400" b="1" spc="12" kern="0" dirty="0">
                <a:solidFill>
                  <a:srgbClr val="DB66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pg_locks_count{mode="accessexclusivelock"} &gt; 1</a:t>
            </a:r>
            <a:endParaRPr lang="en-US" sz="1425" dirty="0"/>
          </a:p>
          <a:p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   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for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: 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DB66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2m</a:t>
            </a:r>
            <a:endParaRPr lang="en-US" sz="1425" dirty="0"/>
          </a:p>
          <a:p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   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labels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:</a:t>
            </a:r>
            <a:endParaRPr lang="en-US" sz="1425" dirty="0"/>
          </a:p>
          <a:p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     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severity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: 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DB66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critical</a:t>
            </a:r>
            <a:endParaRPr lang="en-US" sz="1425" dirty="0"/>
          </a:p>
          <a:p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   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annotations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:</a:t>
            </a:r>
            <a:endParaRPr lang="en-US" sz="1425" dirty="0"/>
          </a:p>
          <a:p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     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summary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: 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DB66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Postgresql too many accessexclusivelock acquired</a:t>
            </a:r>
            <a:endParaRPr lang="en-US" sz="1425" dirty="0"/>
          </a:p>
          <a:p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      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description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: </a:t>
            </a:r>
            <a:pPr algn="l">
              <a:lnSpc>
                <a:spcPts val="2280"/>
              </a:lnSpc>
            </a:pPr>
            <a:r>
              <a:rPr lang="en-US" sz="1400" b="0" spc="12" kern="0" dirty="0">
                <a:solidFill>
                  <a:srgbClr val="DB6600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"Too many accessexclusivelock acquired on the database."  </a:t>
            </a:r>
            <a:endParaRPr lang="en-US" sz="1425" dirty="0"/>
          </a:p>
        </p:txBody>
      </p:sp>
      <p:pic>
        <p:nvPicPr>
          <p:cNvPr id="4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0b59dfa9-d0df-446b-85f9-fcc0f777d4c8?pitch-bytes=96345&amp;pitch-content-type=image%2F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52567" y="1243630"/>
            <a:ext cx="7831669" cy="2652214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try-pitch-pdf-export-logo.svg">
            <a:hlinkClick r:id="rId4" tooltip="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3282" y="1316308"/>
            <a:ext cx="8229600" cy="2686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SELECT</a:t>
            </a:r>
            <a:endParaRPr lang="en-US" sz="1350" dirty="0"/>
          </a:p>
          <a:p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tablename,</a:t>
            </a:r>
            <a:endParaRPr lang="en-US" sz="1350" dirty="0"/>
          </a:p>
          <a:p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t.schemaname 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as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schemaname,</a:t>
            </a:r>
            <a:endParaRPr lang="en-US" sz="1350" dirty="0"/>
          </a:p>
          <a:p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indexrelname,</a:t>
            </a:r>
            <a:endParaRPr lang="en-US" sz="1350" dirty="0"/>
          </a:p>
          <a:p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idx_scan,</a:t>
            </a:r>
            <a:endParaRPr lang="en-US" sz="1350" dirty="0"/>
          </a:p>
          <a:p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pg_relation_size 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ECA74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(</a:t>
            </a:r>
            <a:endParaRPr lang="en-US" sz="1350" dirty="0"/>
          </a:p>
          <a:p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quote_ident 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E17BA1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(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t.schemaname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E17BA1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) 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|| 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E6A82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'.'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|| quote_ident 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E17BA1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(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indexrelname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E17BA1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)</a:t>
            </a:r>
            <a:endParaRPr lang="en-US" sz="1350" dirty="0"/>
          </a:p>
          <a:p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ECA74E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)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as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size_bytes</a:t>
            </a:r>
            <a:endParaRPr lang="en-US" sz="1350" dirty="0"/>
          </a:p>
          <a:p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FROM</a:t>
            </a:r>
            <a:endParaRPr lang="en-US" sz="1350" dirty="0"/>
          </a:p>
          <a:p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pg_tables t</a:t>
            </a:r>
            <a:endParaRPr lang="en-US" sz="1350" dirty="0"/>
          </a:p>
          <a:p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INNER JOIN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pg_stat_user_indexes i 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ON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t.tablename = i.relname</a:t>
            </a:r>
            <a:endParaRPr lang="en-US" sz="1350" dirty="0"/>
          </a:p>
          <a:p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and</a:t>
            </a:r>
            <a:pPr algn="l">
              <a:lnSpc>
                <a:spcPts val="1688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t.schemaname = i.schemaname;</a:t>
            </a:r>
            <a:endParaRPr lang="en-US" sz="1350" dirty="0"/>
          </a:p>
        </p:txBody>
      </p:sp>
      <p:sp>
        <p:nvSpPr>
          <p:cNvPr id="4" name="Text 1"/>
          <p:cNvSpPr/>
          <p:nvPr/>
        </p:nvSpPr>
        <p:spPr>
          <a:xfrm>
            <a:off x="476956" y="476250"/>
            <a:ext cx="8229600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20"/>
              </a:lnSpc>
            </a:pPr>
            <a:r>
              <a:rPr lang="en-US" sz="2000" b="1" spc="12" kern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Query to list down all the indexes with their scan count and size</a:t>
            </a:r>
            <a:endParaRPr lang="en-US" sz="1950" dirty="0"/>
          </a:p>
        </p:txBody>
      </p:sp>
      <p:pic>
        <p:nvPicPr>
          <p:cNvPr id="5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94031" y="1565033"/>
          <a:ext cx="7760866" cy="2016025"/>
        </p:xfrm>
        <a:graphic>
          <a:graphicData uri="http://schemas.openxmlformats.org/drawingml/2006/table">
            <a:tbl>
              <a:tblPr/>
              <a:tblGrid>
                <a:gridCol w="1540770"/>
                <a:gridCol w="1540770"/>
                <a:gridCol w="1540770"/>
                <a:gridCol w="1540770"/>
                <a:gridCol w="1540770"/>
              </a:tblGrid>
              <a:tr h="49211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schemaname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tablename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indexrelname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idx_scan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size_bytes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1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public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users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users_pkey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314999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368640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1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public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books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books_pkey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37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294912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1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public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shops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shops_key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61514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2B2A35"/>
                          </a:solidFill>
                          <a:latin typeface="IBM Plex Sans" pitchFamily="34" charset="0"/>
                          <a:ea typeface="IBM Plex Sans" pitchFamily="34" charset="-122"/>
                          <a:cs typeface="IBM Plex Sans" pitchFamily="34" charset="-120"/>
                        </a:rPr>
                        <a:t>360448</a:t>
                      </a:r>
                      <a:endParaRPr lang="en-US" sz="1350" dirty="0">
                        <a:latin typeface="IBM Plex Sans" charset="0"/>
                        <a:ea typeface="IBM Plex Sans" charset="0"/>
                        <a:cs typeface="IBM Plex Sans" charset="0"/>
                      </a:endParaRPr>
                    </a:p>
                  </a:txBody>
                  <a:tcPr marL="85725" marR="85725" marT="85725" marB="85725" anchor="t">
                    <a:lnL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B2A35">
                          <a:alpha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750546" y="452797"/>
            <a:ext cx="6400800" cy="4214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pg_indexes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query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E17BA1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|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SELECT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tablename,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t.schemaname as schemaname,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indexrelname,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idx_scan,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pg_relation_size(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quote_ident(t.schemaname) || '.' || quote_ident(indexrelname)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) as size_bytes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FROM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pg_tables t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INNER JOIN pg_stat_user_indexes i ON t.tablename = i.relname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and t.schemaname = i.schemaname;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metrics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-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tablename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usage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"LABEL"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description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"Name of the table"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-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schemaname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usage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"LABEL"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description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"Name of the schema that this table is in"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-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indexrelname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usage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"LABEL"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description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"Name of the index"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-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idx_scan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usage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"COUNTER"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description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"Number of index scans initiated on this index"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-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size_bytes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usage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"GAUGE"</a:t>
            </a:r>
            <a:endParaRPr lang="en-US" sz="1050" dirty="0"/>
          </a:p>
          <a:p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174DF9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description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: </a:t>
            </a:r>
            <a:pPr algn="l">
              <a:lnSpc>
                <a:spcPts val="1050"/>
              </a:lnSpc>
            </a:pPr>
            <a:r>
              <a:rPr lang="en-US" sz="11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"Disk space used by the index"</a:t>
            </a:r>
            <a:endParaRPr lang="en-US" sz="1050" dirty="0"/>
          </a:p>
        </p:txBody>
      </p:sp>
      <p:pic>
        <p:nvPicPr>
          <p:cNvPr id="4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99095" y="2323307"/>
            <a:ext cx="9144000" cy="5019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pg_indexes_idx_scan{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6CAA2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schemaname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=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"public"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, 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6CAA2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tablename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=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"users"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, 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6CAA2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indexrelname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=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"users_pkey"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} 1.23Bil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pg_indexes_size_bytes{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6CAA2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schemaname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=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"public"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, 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6CAA2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tablename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=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"users"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, 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6CAA2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indexrelname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=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DB6600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"users_pkey"</a:t>
            </a:r>
            <a:pPr algn="l">
              <a:lnSpc>
                <a:spcPts val="1920"/>
              </a:lnSpc>
            </a:pPr>
            <a:r>
              <a:rPr lang="en-US" sz="12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} 745K</a:t>
            </a:r>
            <a:endParaRPr lang="en-US" sz="1200" dirty="0"/>
          </a:p>
        </p:txBody>
      </p:sp>
      <p:pic>
        <p:nvPicPr>
          <p:cNvPr id="4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442b8ad9-a9b2-4b8d-b06b-942af0b38f24?pitch-bytes=285618&amp;pitch-content-type=image%2F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74774" y="719571"/>
            <a:ext cx="8193738" cy="3702828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try-pitch-pdf-export-logo.svg">
            <a:hlinkClick r:id="rId4" tooltip="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250" y="477917"/>
            <a:ext cx="8229600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20"/>
              </a:lnSpc>
            </a:pPr>
            <a:r>
              <a:rPr lang="en-US" sz="2400" b="1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auto_explain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76250" y="968660"/>
            <a:ext cx="8229600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auto_explain is a PostgreSQL extension that allows you to log the query plans for queries slower than a (configurable) threshold.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476250" y="2576609"/>
            <a:ext cx="8229600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939DA8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# postgresql.conf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2B2A3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shared_preload_libraries = 'auto_explain'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2B2A3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auto_explain.log_min_duration = '100ms'</a:t>
            </a:r>
            <a:endParaRPr lang="en-US" sz="1350" dirty="0"/>
          </a:p>
        </p:txBody>
      </p:sp>
      <p:pic>
        <p:nvPicPr>
          <p:cNvPr id="6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5800" y="2296976"/>
            <a:ext cx="8229600" cy="5486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320"/>
              </a:lnSpc>
            </a:pPr>
            <a:r>
              <a:rPr lang="en-US" sz="3000" b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out of the box solutions don't work everytime</a:t>
            </a:r>
            <a:endParaRPr lang="en-US" sz="3600" dirty="0"/>
          </a:p>
        </p:txBody>
      </p:sp>
      <p:pic>
        <p:nvPicPr>
          <p:cNvPr id="4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250" y="472489"/>
            <a:ext cx="4572000" cy="82287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400" b="1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SELECT</a:t>
            </a:r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</a:t>
            </a:r>
            <a:pPr algn="l">
              <a:lnSpc>
                <a:spcPts val="2160"/>
              </a:lnSpc>
            </a:pPr>
            <a:r>
              <a:rPr lang="en-US" sz="1400" b="1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count</a:t>
            </a:r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(*)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</a:t>
            </a:r>
            <a:pPr algn="l">
              <a:lnSpc>
                <a:spcPts val="2160"/>
              </a:lnSpc>
            </a:pPr>
            <a:r>
              <a:rPr lang="en-US" sz="1400" b="1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FROM</a:t>
            </a:r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pg_class, pg_index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</a:t>
            </a:r>
            <a:pPr algn="l">
              <a:lnSpc>
                <a:spcPts val="2160"/>
              </a:lnSpc>
            </a:pPr>
            <a:r>
              <a:rPr lang="en-US" sz="1400" b="1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WHERE</a:t>
            </a:r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oid = indrelid </a:t>
            </a:r>
            <a:pPr algn="l">
              <a:lnSpc>
                <a:spcPts val="2160"/>
              </a:lnSpc>
            </a:pPr>
            <a:r>
              <a:rPr lang="en-US" sz="1400" b="1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AND</a:t>
            </a:r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indisunique;</a:t>
            </a:r>
            <a:endParaRPr lang="en-US" sz="1350" dirty="0"/>
          </a:p>
        </p:txBody>
      </p:sp>
      <p:sp>
        <p:nvSpPr>
          <p:cNvPr id="4" name="Text 1"/>
          <p:cNvSpPr/>
          <p:nvPr/>
        </p:nvSpPr>
        <p:spPr>
          <a:xfrm>
            <a:off x="476250" y="2569921"/>
            <a:ext cx="9144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200"/>
              </a:lnSpc>
            </a:pPr>
            <a:r>
              <a:rPr lang="en-US" sz="8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LOG:  duration: 316.556 ms  plan:</a:t>
            </a:r>
            <a:endParaRPr lang="en-US" sz="750" dirty="0"/>
          </a:p>
          <a:p>
            <a:pPr algn="l">
              <a:lnSpc>
                <a:spcPts val="1200"/>
              </a:lnSpc>
            </a:pPr>
            <a:r>
              <a:rPr lang="en-US" sz="8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Query Text: SELECT count(*)</a:t>
            </a:r>
            <a:endParaRPr lang="en-US" sz="750" dirty="0"/>
          </a:p>
          <a:p>
            <a:pPr algn="l">
              <a:lnSpc>
                <a:spcPts val="1200"/>
              </a:lnSpc>
            </a:pPr>
            <a:r>
              <a:rPr lang="en-US" sz="8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           FROM pg_class, pg_index</a:t>
            </a:r>
            <a:endParaRPr lang="en-US" sz="750" dirty="0"/>
          </a:p>
          <a:p>
            <a:pPr algn="l">
              <a:lnSpc>
                <a:spcPts val="1200"/>
              </a:lnSpc>
            </a:pPr>
            <a:r>
              <a:rPr lang="en-US" sz="8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           WHERE oid = indrelid AND indisunique;</a:t>
            </a:r>
            <a:endParaRPr lang="en-US" sz="750" dirty="0"/>
          </a:p>
          <a:p>
            <a:pPr algn="l">
              <a:lnSpc>
                <a:spcPts val="1200"/>
              </a:lnSpc>
            </a:pPr>
            <a:r>
              <a:rPr lang="en-US" sz="8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Aggregate  (cost=216.39..216.40 rows=1 width=8) (actual time=316.489..316.489 rows=1 loops=1)</a:t>
            </a:r>
            <a:endParaRPr lang="en-US" sz="750" dirty="0"/>
          </a:p>
          <a:p>
            <a:pPr algn="l">
              <a:lnSpc>
                <a:spcPts val="1200"/>
              </a:lnSpc>
            </a:pPr>
            <a:r>
              <a:rPr lang="en-US" sz="8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  -&gt;  Nested Loop  (cost=0.00..213.89 rows=1000 width=0) (actual time=10.828..316.200 rows=110 loops=1)</a:t>
            </a:r>
            <a:endParaRPr lang="en-US" sz="750" dirty="0"/>
          </a:p>
          <a:p>
            <a:pPr algn="l">
              <a:lnSpc>
                <a:spcPts val="1200"/>
              </a:lnSpc>
            </a:pPr>
            <a:r>
              <a:rPr lang="en-US" sz="8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        -&gt;  Seq Scan on pg_index  (cost=0.00..100.00 rows=1000 width=4) (actual time=7.465..8.068 rows=110 loops=1)</a:t>
            </a:r>
            <a:endParaRPr lang="en-US" sz="750" dirty="0"/>
          </a:p>
          <a:p>
            <a:pPr algn="l">
              <a:lnSpc>
                <a:spcPts val="1200"/>
              </a:lnSpc>
            </a:pPr>
            <a:r>
              <a:rPr lang="en-US" sz="8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              Remote Filter: indisunique</a:t>
            </a:r>
            <a:endParaRPr lang="en-US" sz="750" dirty="0"/>
          </a:p>
          <a:p>
            <a:pPr algn="l">
              <a:lnSpc>
                <a:spcPts val="1200"/>
              </a:lnSpc>
            </a:pPr>
            <a:r>
              <a:rPr lang="en-US" sz="8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        -&gt;  Index Scan using pg_class_oid_index on pg_class  (cost=0.00..0.11 rows=1 width=4) (actual time=2.673..2.673 rows=1 loops=110)</a:t>
            </a:r>
            <a:endParaRPr lang="en-US" sz="750" dirty="0"/>
          </a:p>
          <a:p>
            <a:pPr algn="l">
              <a:lnSpc>
                <a:spcPts val="1200"/>
              </a:lnSpc>
            </a:pPr>
            <a:r>
              <a:rPr lang="en-US" sz="8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                      Index Cond: (oid = pg_index.indrelid)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476250" y="1886136"/>
            <a:ext cx="8229600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This produces log output similar to the following in the PostgreSQL log file in the </a:t>
            </a:r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tserver/logs</a:t>
            </a:r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 directory</a:t>
            </a:r>
            <a:endParaRPr lang="en-US" sz="1350" dirty="0"/>
          </a:p>
        </p:txBody>
      </p:sp>
      <p:pic>
        <p:nvPicPr>
          <p:cNvPr id="6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5799" y="2026422"/>
            <a:ext cx="8229600" cy="548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320"/>
              </a:lnSpc>
            </a:pPr>
            <a:r>
              <a:rPr lang="en-US" sz="3600" b="1" dirty="0">
                <a:solidFill>
                  <a:srgbClr val="2B2A3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Question?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4160326" y="3057502"/>
            <a:ext cx="914400" cy="27429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400" b="1" spc="12" kern="0" dirty="0">
                <a:solidFill>
                  <a:srgbClr val="54546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Thank You</a:t>
            </a:r>
            <a:endParaRPr lang="en-US" sz="1350" dirty="0"/>
          </a:p>
        </p:txBody>
      </p:sp>
      <p:pic>
        <p:nvPicPr>
          <p:cNvPr id="5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3233" y="1313278"/>
            <a:ext cx="4572000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20"/>
              </a:lnSpc>
            </a:pPr>
            <a:r>
              <a:rPr lang="en-US" sz="2400" b="1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The PostgreSQL Catalog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71532" y="1972036"/>
            <a:ext cx="4572000" cy="1645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PostgreSQL stores the metadata information about the database and cluster in the schema ‘pg_catalog’. This information is partially used by PostgreSQL itself to keep track of things itself, but it also is presented so external people / processes can understand the inside of the databases too.</a:t>
            </a:r>
            <a:endParaRPr lang="en-US" sz="1350" dirty="0"/>
          </a:p>
        </p:txBody>
      </p:sp>
      <p:pic>
        <p:nvPicPr>
          <p:cNvPr id="5" name="Image 0" descr="https://pitch-assets-ccb95893-de3f-4266-973c-20049231b248.s3.eu-west-1.amazonaws.com/e27d188f-5726-40d2-bf3c-c025b67560c8?pitch-bytes=65987&amp;pitch-content-type=image%2Fjpeg">    </p:cNvPr>
          <p:cNvPicPr>
            <a:picLocks noChangeAspect="1"/>
          </p:cNvPicPr>
          <p:nvPr/>
        </p:nvPicPr>
        <p:blipFill>
          <a:blip r:embed="rId1"/>
          <a:srcRect l="1658" r="0" t="0" b="194"/>
          <a:stretch/>
        </p:blipFill>
        <p:spPr>
          <a:xfrm>
            <a:off x="6388590" y="2942"/>
            <a:ext cx="2755736" cy="5148288"/>
          </a:xfrm>
          <a:prstGeom prst="rect">
            <a:avLst/>
          </a:prstGeom>
        </p:spPr>
      </p:pic>
      <p:pic>
        <p:nvPicPr>
          <p:cNvPr id="6" name="Image 1" descr="https://pitch-assets-ccb95893-de3f-4266-973c-20049231b248.s3.eu-west-1.amazonaws.com/try-pitch-pdf-export-logo.svg">
            <a:hlinkClick r:id="rId4" tooltip="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96999" y="974558"/>
            <a:ext cx="8229600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20"/>
              </a:lnSpc>
            </a:pPr>
            <a:r>
              <a:rPr lang="en-US" sz="2400" b="1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What are we looking for in our monitoring solution?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76812" y="2033220"/>
            <a:ext cx="2527270" cy="1612048"/>
          </a:xfrm>
          <a:prstGeom prst="roundRect">
            <a:avLst>
              <a:gd name="adj" fmla="val 7055"/>
            </a:avLst>
          </a:prstGeom>
          <a:solidFill>
            <a:srgbClr val="E5E7F0"/>
          </a:solidFill>
          <a:ln/>
        </p:spPr>
        <p:txBody>
          <a:bodyPr wrap="square" lIns="140404" tIns="190311" rIns="140404" bIns="190311" rtlCol="0" anchor="ctr"/>
          <a:lstStyle/>
          <a:p>
            <a:pPr algn="ctr">
              <a:lnSpc>
                <a:spcPts val="2400"/>
              </a:lnSpc>
            </a:pPr>
            <a:r>
              <a:rPr lang="en-US" sz="1500" spc="12" kern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Stats from pg_catalog as some sort of metrics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3312256" y="2031712"/>
            <a:ext cx="2527270" cy="1612048"/>
          </a:xfrm>
          <a:prstGeom prst="roundRect">
            <a:avLst>
              <a:gd name="adj" fmla="val 7055"/>
            </a:avLst>
          </a:prstGeom>
          <a:solidFill>
            <a:srgbClr val="E5E7F0"/>
          </a:solidFill>
          <a:ln/>
        </p:spPr>
        <p:txBody>
          <a:bodyPr wrap="square" lIns="140404" tIns="190311" rIns="140404" bIns="190311" rtlCol="0" anchor="ctr"/>
          <a:lstStyle/>
          <a:p>
            <a:pPr algn="ctr">
              <a:lnSpc>
                <a:spcPts val="2400"/>
              </a:lnSpc>
            </a:pPr>
            <a:r>
              <a:rPr lang="en-US" sz="1500" spc="12" kern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Actionable alerts </a:t>
            </a:r>
            <a:endParaRPr lang="en-US" sz="1500" dirty="0"/>
          </a:p>
          <a:p>
            <a:pPr algn="ctr">
              <a:lnSpc>
                <a:spcPts val="2400"/>
              </a:lnSpc>
            </a:pPr>
            <a:r>
              <a:rPr lang="en-US" sz="1500" spc="12" kern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on the metrics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139969" y="2030203"/>
            <a:ext cx="2527270" cy="1612048"/>
          </a:xfrm>
          <a:prstGeom prst="roundRect">
            <a:avLst>
              <a:gd name="adj" fmla="val 7055"/>
            </a:avLst>
          </a:prstGeom>
          <a:solidFill>
            <a:srgbClr val="E5E7F0"/>
          </a:solidFill>
          <a:ln/>
        </p:spPr>
        <p:txBody>
          <a:bodyPr wrap="square" lIns="140404" tIns="190311" rIns="140404" bIns="190311" rtlCol="0" anchor="ctr"/>
          <a:lstStyle/>
          <a:p>
            <a:pPr algn="ctr">
              <a:lnSpc>
                <a:spcPts val="2400"/>
              </a:lnSpc>
            </a:pPr>
            <a:r>
              <a:rPr lang="en-US" sz="1500" spc="12" kern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 way to visualize </a:t>
            </a:r>
            <a:endParaRPr lang="en-US" sz="1500" dirty="0"/>
          </a:p>
          <a:p>
            <a:pPr algn="ctr">
              <a:lnSpc>
                <a:spcPts val="2400"/>
              </a:lnSpc>
            </a:pPr>
            <a:r>
              <a:rPr lang="en-US" sz="1500" spc="12" kern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the metrics</a:t>
            </a:r>
            <a:endParaRPr lang="en-US" sz="1500" dirty="0"/>
          </a:p>
        </p:txBody>
      </p:sp>
      <p:pic>
        <p:nvPicPr>
          <p:cNvPr id="7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5799" y="1995358"/>
            <a:ext cx="82296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3150"/>
              </a:lnSpc>
            </a:pPr>
            <a:r>
              <a:rPr lang="en-US" sz="2600" b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how many of you are familiar </a:t>
            </a:r>
            <a:endParaRPr lang="en-US" sz="2625" dirty="0"/>
          </a:p>
          <a:p>
            <a:pPr algn="ctr">
              <a:lnSpc>
                <a:spcPts val="3150"/>
              </a:lnSpc>
            </a:pPr>
            <a:r>
              <a:rPr lang="en-US" sz="2600" b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with prometheus? </a:t>
            </a:r>
            <a:endParaRPr lang="en-US" sz="2625" dirty="0"/>
          </a:p>
          <a:p>
            <a:pPr algn="ctr">
              <a:lnSpc>
                <a:spcPts val="3150"/>
              </a:lnSpc>
            </a:pPr>
            <a:endParaRPr lang="en-US" sz="2625" dirty="0"/>
          </a:p>
          <a:p>
            <a:pPr algn="ctr">
              <a:lnSpc>
                <a:spcPts val="3150"/>
              </a:lnSpc>
            </a:pPr>
            <a:r>
              <a:rPr lang="en-US" sz="2600" b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🙋🏻🙋🏻🙋🏻</a:t>
            </a:r>
            <a:endParaRPr lang="en-US" sz="2625" dirty="0"/>
          </a:p>
        </p:txBody>
      </p:sp>
      <p:pic>
        <p:nvPicPr>
          <p:cNvPr id="4" name="Image 0" descr="https://asset.brandfetch.io/id1ujzNO8Y/idexaGW3nU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820" r="820" t="0" b="0"/>
          <a:stretch/>
        </p:blipFill>
        <p:spPr>
          <a:xfrm>
            <a:off x="4316620" y="1069337"/>
            <a:ext cx="514350" cy="514350"/>
          </a:xfrm>
          <a:prstGeom prst="rect">
            <a:avLst/>
          </a:prstGeom>
        </p:spPr>
      </p:pic>
      <p:pic>
        <p:nvPicPr>
          <p:cNvPr id="5" name="Image 1" descr="https://pitch-assets-ccb95893-de3f-4266-973c-20049231b248.s3.eu-west-1.amazonaws.com/try-pitch-pdf-export-logo.svg">
            <a:hlinkClick r:id="rId5" tooltip=""/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15202" y="477917"/>
            <a:ext cx="2743200" cy="396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20"/>
              </a:lnSpc>
            </a:pPr>
            <a:r>
              <a:rPr lang="en-US" sz="2400" b="1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Prometheus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76250" y="1130993"/>
            <a:ext cx="8229600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An open-source monitoring system with a dimensional data model, flexible query language, efficient time series database and modern alerting approach.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476250" y="2436072"/>
            <a:ext cx="7315200" cy="27429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400" b="0" spc="12" kern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api_http_requests_total{method="POST", handler="/messages"} 420​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476250" y="3487367"/>
            <a:ext cx="3657600" cy="3352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700" b="1" spc="12" kern="0" dirty="0">
                <a:solidFill>
                  <a:srgbClr val="54546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Also supports alerting natively!</a:t>
            </a:r>
            <a:endParaRPr lang="en-US" sz="1650" dirty="0"/>
          </a:p>
        </p:txBody>
      </p:sp>
      <p:pic>
        <p:nvPicPr>
          <p:cNvPr id="7" name="Image 0" descr="https://asset.brandfetch.io/id1ujzNO8Y/idexaGW3nU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820" r="820" t="0" b="0"/>
          <a:stretch/>
        </p:blipFill>
        <p:spPr>
          <a:xfrm>
            <a:off x="472958" y="543623"/>
            <a:ext cx="274783" cy="274783"/>
          </a:xfrm>
          <a:prstGeom prst="rect">
            <a:avLst/>
          </a:prstGeom>
        </p:spPr>
      </p:pic>
      <p:pic>
        <p:nvPicPr>
          <p:cNvPr id="8" name="Image 1" descr="https://pitch-assets-ccb95893-de3f-4266-973c-20049231b248.s3.eu-west-1.amazonaws.com/try-pitch-pdf-export-logo.svg">
            <a:hlinkClick r:id="rId5" tooltip=""/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833641" y="1046130"/>
            <a:ext cx="3657600" cy="365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80"/>
              </a:lnSpc>
            </a:pPr>
            <a:r>
              <a:rPr lang="en-US" sz="2400" b="1" dirty="0">
                <a:solidFill>
                  <a:srgbClr val="2B2A35"/>
                </a:solidFill>
                <a:latin typeface="Fira Code" pitchFamily="34" charset="0"/>
                <a:ea typeface="Fira Code" pitchFamily="34" charset="-122"/>
                <a:cs typeface="Fira Code" pitchFamily="34" charset="-120"/>
              </a:rPr>
              <a:t>postgres_exporter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2359098" y="3409588"/>
            <a:ext cx="4572000" cy="213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100" b="0" u="sng" spc="12" kern="0" dirty="0">
                <a:solidFill>
                  <a:srgbClr val="939DA8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github.com/prometheus-community/postgres_exporter</a:t>
            </a:r>
            <a:endParaRPr lang="en-US" sz="1050" dirty="0"/>
          </a:p>
        </p:txBody>
      </p:sp>
      <p:pic>
        <p:nvPicPr>
          <p:cNvPr id="5" name="Image 0" descr="https://pitch-assets-ccb95893-de3f-4266-973c-20049231b248.s3.eu-west-1.amazonaws.com/b32fbdfc-ab74-4c1b-9efd-360f5debedf3?pitch-bytes=33457&amp;pitch-content-type=image%2F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978551" y="1820183"/>
            <a:ext cx="5217228" cy="1508735"/>
          </a:xfrm>
          <a:prstGeom prst="rect">
            <a:avLst/>
          </a:prstGeom>
        </p:spPr>
      </p:pic>
      <p:pic>
        <p:nvPicPr>
          <p:cNvPr id="6" name="Image 1" descr="https://pitch-assets-ccb95893-de3f-4266-973c-20049231b248.s3.eu-west-1.amazonaws.com/try-pitch-pdf-export-logo.svg">
            <a:hlinkClick r:id="rId5" tooltip=""/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a803de4e-e3a0-49d1-9879-41908b1f9733?pitch-bytes=50933&amp;pitch-content-type=image%2Fsvg%2Bxml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9984" b="9018"/>
          <a:stretch/>
        </p:blipFill>
        <p:spPr>
          <a:xfrm>
            <a:off x="3237" y="477394"/>
            <a:ext cx="9140763" cy="3888184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try-pitch-pdf-export-logo.svg">
            <a:hlinkClick r:id="rId5" tooltip=""/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712157" y="4440766"/>
            <a:ext cx="6400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800"/>
              </a:lnSpc>
            </a:pPr>
            <a:r>
              <a:rPr lang="en-US" sz="1100" b="0" dirty="0">
                <a:solidFill>
                  <a:srgbClr val="545465"/>
                </a:solidFill>
                <a:latin typeface="Fira Mono" pitchFamily="34" charset="0"/>
                <a:ea typeface="Fira Mono" pitchFamily="34" charset="-122"/>
                <a:cs typeface="Fira Mono" pitchFamily="34" charset="-120"/>
              </a:rPr>
              <a:t>pg_locks_count</a:t>
            </a:r>
            <a:endParaRPr lang="en-US" sz="1125" dirty="0"/>
          </a:p>
        </p:txBody>
      </p:sp>
      <p:sp>
        <p:nvSpPr>
          <p:cNvPr id="4" name="Text 1"/>
          <p:cNvSpPr/>
          <p:nvPr/>
        </p:nvSpPr>
        <p:spPr>
          <a:xfrm>
            <a:off x="476776" y="476567"/>
            <a:ext cx="8229600" cy="487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840"/>
              </a:lnSpc>
            </a:pPr>
            <a:r>
              <a:rPr lang="en-US" sz="2400" b="0" spc="12" kern="0" dirty="0">
                <a:solidFill>
                  <a:srgbClr val="2B2A35"/>
                </a:solidFill>
                <a:latin typeface="IBM Plex Sans" pitchFamily="34" charset="0"/>
                <a:ea typeface="IBM Plex Sans" pitchFamily="34" charset="-122"/>
                <a:cs typeface="IBM Plex Sans" pitchFamily="34" charset="-120"/>
              </a:rPr>
              <a:t>Number of locks</a:t>
            </a:r>
            <a:endParaRPr lang="en-US" sz="2400" dirty="0"/>
          </a:p>
        </p:txBody>
      </p:sp>
      <p:pic>
        <p:nvPicPr>
          <p:cNvPr id="5" name="Image 0" descr="https://pitch-assets-ccb95893-de3f-4266-973c-20049231b248.s3.eu-west-1.amazonaws.com/040430d2-0f0f-4d89-8c8d-5b5a83625666?pitch-bytes=98342&amp;pitch-content-type=image%2Fpng">    </p:cNvPr>
          <p:cNvPicPr>
            <a:picLocks noChangeAspect="1"/>
          </p:cNvPicPr>
          <p:nvPr/>
        </p:nvPicPr>
        <p:blipFill>
          <a:blip r:embed="rId1"/>
          <a:srcRect l="0" r="0" t="6714" b="0"/>
          <a:stretch/>
        </p:blipFill>
        <p:spPr>
          <a:xfrm>
            <a:off x="639497" y="1251921"/>
            <a:ext cx="7864686" cy="2899992"/>
          </a:xfrm>
          <a:prstGeom prst="rect">
            <a:avLst/>
          </a:prstGeom>
        </p:spPr>
      </p:pic>
      <p:pic>
        <p:nvPicPr>
          <p:cNvPr id="6" name="Image 1" descr="https://pitch-assets-ccb95893-de3f-4266-973c-20049231b248.s3.eu-west-1.amazonaws.com/try-pitch-pdf-export-logo.svg">
            <a:hlinkClick r:id="rId4" tooltip="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Postgres Monitoring:A Practical Peek Under the Hood</dc:title>
  <dc:subject>PptxGenJS Presentation</dc:subject>
  <dc:creator>Pitch Software GmbH</dc:creator>
  <cp:lastModifiedBy>Pitch Software GmbH</cp:lastModifiedBy>
  <cp:revision>1</cp:revision>
  <dcterms:created xsi:type="dcterms:W3CDTF">2024-02-29T10:03:56Z</dcterms:created>
  <dcterms:modified xsi:type="dcterms:W3CDTF">2024-02-29T10:03:56Z</dcterms:modified>
</cp:coreProperties>
</file>