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20"/>
  </p:notesMasterIdLst>
  <p:handoutMasterIdLst>
    <p:handoutMasterId r:id="rId21"/>
  </p:handoutMasterIdLst>
  <p:sldIdLst>
    <p:sldId id="331" r:id="rId5"/>
    <p:sldId id="410" r:id="rId6"/>
    <p:sldId id="392" r:id="rId7"/>
    <p:sldId id="420" r:id="rId8"/>
    <p:sldId id="422" r:id="rId9"/>
    <p:sldId id="425" r:id="rId10"/>
    <p:sldId id="421" r:id="rId11"/>
    <p:sldId id="419" r:id="rId12"/>
    <p:sldId id="384" r:id="rId13"/>
    <p:sldId id="411" r:id="rId14"/>
    <p:sldId id="416" r:id="rId15"/>
    <p:sldId id="388" r:id="rId16"/>
    <p:sldId id="423" r:id="rId17"/>
    <p:sldId id="403" r:id="rId18"/>
    <p:sldId id="391" r:id="rId19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orient="horz" pos="4637" userDrawn="1">
          <p15:clr>
            <a:srgbClr val="A4A3A4"/>
          </p15:clr>
        </p15:guide>
        <p15:guide id="3" orient="horz" pos="3859" userDrawn="1">
          <p15:clr>
            <a:srgbClr val="A4A3A4"/>
          </p15:clr>
        </p15:guide>
        <p15:guide id="4" orient="horz" pos="511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2205" userDrawn="1">
          <p15:clr>
            <a:srgbClr val="A4A3A4"/>
          </p15:clr>
        </p15:guide>
        <p15:guide id="7" orient="horz" pos="3325" userDrawn="1">
          <p15:clr>
            <a:srgbClr val="A4A3A4"/>
          </p15:clr>
        </p15:guide>
        <p15:guide id="8" orient="horz" pos="200" userDrawn="1">
          <p15:clr>
            <a:srgbClr val="A4A3A4"/>
          </p15:clr>
        </p15:guide>
        <p15:guide id="9" orient="horz" pos="3370" userDrawn="1">
          <p15:clr>
            <a:srgbClr val="A4A3A4"/>
          </p15:clr>
        </p15:guide>
        <p15:guide id="10" orient="horz" pos="4574" userDrawn="1">
          <p15:clr>
            <a:srgbClr val="A4A3A4"/>
          </p15:clr>
        </p15:guide>
        <p15:guide id="11" pos="1536" userDrawn="1">
          <p15:clr>
            <a:srgbClr val="A4A3A4"/>
          </p15:clr>
        </p15:guide>
        <p15:guide id="12" pos="2808" userDrawn="1">
          <p15:clr>
            <a:srgbClr val="A4A3A4"/>
          </p15:clr>
        </p15:guide>
        <p15:guide id="13" pos="4613" userDrawn="1">
          <p15:clr>
            <a:srgbClr val="A4A3A4"/>
          </p15:clr>
        </p15:guide>
        <p15:guide id="14" pos="4030" userDrawn="1">
          <p15:clr>
            <a:srgbClr val="A4A3A4"/>
          </p15:clr>
        </p15:guide>
        <p15:guide id="15" pos="7664" userDrawn="1">
          <p15:clr>
            <a:srgbClr val="A4A3A4"/>
          </p15:clr>
        </p15:guide>
        <p15:guide id="16" pos="3979" userDrawn="1">
          <p15:clr>
            <a:srgbClr val="A4A3A4"/>
          </p15:clr>
        </p15:guide>
        <p15:guide id="17" pos="2755" userDrawn="1">
          <p15:clr>
            <a:srgbClr val="A4A3A4"/>
          </p15:clr>
        </p15:guide>
        <p15:guide id="18" pos="1579" userDrawn="1">
          <p15:clr>
            <a:srgbClr val="A4A3A4"/>
          </p15:clr>
        </p15:guide>
        <p15:guide id="19" pos="7709" userDrawn="1">
          <p15:clr>
            <a:srgbClr val="A4A3A4"/>
          </p15:clr>
        </p15:guide>
        <p15:guide id="20" pos="5211" userDrawn="1">
          <p15:clr>
            <a:srgbClr val="A4A3A4"/>
          </p15:clr>
        </p15:guide>
        <p15:guide id="21" userDrawn="1">
          <p15:clr>
            <a:srgbClr val="A4A3A4"/>
          </p15:clr>
        </p15:guide>
        <p15:guide id="22" pos="5256" userDrawn="1">
          <p15:clr>
            <a:srgbClr val="A4A3A4"/>
          </p15:clr>
        </p15:guide>
        <p15:guide id="23" pos="6435" userDrawn="1">
          <p15:clr>
            <a:srgbClr val="A4A3A4"/>
          </p15:clr>
        </p15:guide>
        <p15:guide id="24" pos="6485" userDrawn="1">
          <p15:clr>
            <a:srgbClr val="A4A3A4"/>
          </p15:clr>
        </p15:guide>
        <p15:guide id="25" pos="8870" userDrawn="1">
          <p15:clr>
            <a:srgbClr val="A4A3A4"/>
          </p15:clr>
        </p15:guide>
        <p15:guide id="26" pos="352" userDrawn="1">
          <p15:clr>
            <a:srgbClr val="A4A3A4"/>
          </p15:clr>
        </p15:guide>
        <p15:guide id="27" pos="5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" name="Alec Catalan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B64C"/>
    <a:srgbClr val="FEC46F"/>
    <a:srgbClr val="FFF8AE"/>
    <a:srgbClr val="4F81BD"/>
    <a:srgbClr val="595A5D"/>
    <a:srgbClr val="DCDCDC"/>
    <a:srgbClr val="232F3E"/>
    <a:srgbClr val="414042"/>
    <a:srgbClr val="0C9B2E"/>
    <a:srgbClr val="FFF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0" autoAdjust="0"/>
    <p:restoredTop sz="80680" autoAdjust="0"/>
  </p:normalViewPr>
  <p:slideViewPr>
    <p:cSldViewPr snapToGrid="0" showGuides="1">
      <p:cViewPr varScale="1">
        <p:scale>
          <a:sx n="85" d="100"/>
          <a:sy n="85" d="100"/>
        </p:scale>
        <p:origin x="1016" y="176"/>
      </p:cViewPr>
      <p:guideLst>
        <p:guide orient="horz" pos="1030"/>
        <p:guide orient="horz" pos="4637"/>
        <p:guide orient="horz" pos="3859"/>
        <p:guide orient="horz" pos="5114"/>
        <p:guide orient="horz" pos="2160"/>
        <p:guide orient="horz" pos="2205"/>
        <p:guide orient="horz" pos="3325"/>
        <p:guide orient="horz" pos="200"/>
        <p:guide orient="horz" pos="3370"/>
        <p:guide orient="horz" pos="4574"/>
        <p:guide pos="1536"/>
        <p:guide pos="2808"/>
        <p:guide pos="4613"/>
        <p:guide pos="4030"/>
        <p:guide pos="7664"/>
        <p:guide pos="3979"/>
        <p:guide pos="2755"/>
        <p:guide pos="1579"/>
        <p:guide pos="7709"/>
        <p:guide pos="5211"/>
        <p:guide/>
        <p:guide pos="5256"/>
        <p:guide pos="6435"/>
        <p:guide pos="6485"/>
        <p:guide pos="8870"/>
        <p:guide pos="352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317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EAAF34-71F8-6342-832E-C583FEB3F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00CEA-93F0-3648-8636-3ECA00800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87149-AF03-6142-908A-3DD284EAF54B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72482-B212-B34F-AAFC-10B8C8EF7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B9C6E-4611-5A44-8B47-37FCE89DEB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C043-34FA-4C46-BDAD-AE3E2DBA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46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mazon Ember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mazon Ember Regular" charset="0"/>
              </a:defRPr>
            </a:lvl1pPr>
          </a:lstStyle>
          <a:p>
            <a:fld id="{0B25AC41-3BEC-9247-8322-91B80C013F2D}" type="datetimeFigureOut">
              <a:rPr lang="en-US" smtClean="0"/>
              <a:pPr/>
              <a:t>3/1/24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mazon Ember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mazon Ember Regular" charset="0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1pPr>
    <a:lvl2pPr marL="73152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2pPr>
    <a:lvl3pPr marL="146304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3pPr>
    <a:lvl4pPr marL="219456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4pPr>
    <a:lvl5pPr marL="292608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-There was a retail client which had thrived on its robust monolith architecture.</a:t>
            </a:r>
          </a:p>
          <a:p>
            <a:r>
              <a:rPr lang="en-US" dirty="0"/>
              <a:t>-Complex system with interconnected modules, tightly coupled and challenging to maintain.</a:t>
            </a:r>
          </a:p>
          <a:p>
            <a:r>
              <a:rPr lang="en-US" dirty="0"/>
              <a:t>-</a:t>
            </a:r>
            <a:r>
              <a:rPr lang="en-IN" b="0" i="0" dirty="0">
                <a:solidFill>
                  <a:srgbClr val="0D0D0D"/>
                </a:solidFill>
                <a:effectLst/>
                <a:latin typeface="Söhne"/>
              </a:rPr>
              <a:t>as the demands of their customers grew more sophisticated and the market landscape evolved, they realized that they needed a more agile and scalable solution. 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-</a:t>
            </a:r>
            <a:r>
              <a:rPr lang="en-IN" b="0" i="0" dirty="0">
                <a:solidFill>
                  <a:srgbClr val="0D0D0D"/>
                </a:solidFill>
                <a:effectLst/>
                <a:latin typeface="Söhne"/>
              </a:rPr>
              <a:t>They began breaking down their monolithic application into smaller, independently deployable services. Each service was designed to handle a specific business function, such as inventory management, order processing, or customer relations.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-</a:t>
            </a:r>
            <a:r>
              <a:rPr lang="en-IN" b="0" i="0" dirty="0">
                <a:solidFill>
                  <a:srgbClr val="0D0D0D"/>
                </a:solidFill>
                <a:effectLst/>
                <a:latin typeface="Söhne"/>
              </a:rPr>
              <a:t>the importance of decoupling their database from the application logic. 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-</a:t>
            </a:r>
            <a:r>
              <a:rPr lang="en-IN" b="0" i="0" dirty="0">
                <a:solidFill>
                  <a:srgbClr val="0D0D0D"/>
                </a:solidFill>
                <a:effectLst/>
                <a:latin typeface="Söhne"/>
              </a:rPr>
              <a:t>They chose PostgreSQL as their preferred database due to its robust features and open-source nature. However, deploying and managing PostgreSQL instances across their growing fleet of microservices posed a significant challenge.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-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methods of setting up dedicated database servers seemed daunting and costly, especially considering the dynamic nature of their development environment.</a:t>
            </a:r>
            <a:r>
              <a:rPr lang="en-IN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4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9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Ask what is picture?</a:t>
            </a:r>
            <a:b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</a:b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Imagine you have a big kitchen (physical server) and want to prepare different dishes (applications).</a:t>
            </a:r>
          </a:p>
          <a:p>
            <a:pPr algn="l"/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Traditional Virtualization: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You build separate tiny kitchens (virtual machines) inside the big one, each with its own stove (operating system), pots and pans (software), and ingredients (data).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Each tiny kitchen functions independently, but they all take up space and resources in the big kitchen.</a:t>
            </a:r>
          </a:p>
          <a:p>
            <a:pPr algn="l"/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Containerization: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You use standardized containers (containers) in the big kitchen, each holding the ingredients and utensils (application and its dependencies) needed for a specific recipe.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All the containers share the big kitchen's stove (host operating system), making them much lighter and faster to deploy.</a:t>
            </a:r>
          </a:p>
          <a:p>
            <a:pPr algn="l"/>
            <a:br>
              <a:rPr lang="en-IN" dirty="0"/>
            </a:b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Key Differences: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Resource Usage: Containers are lightweight and share the OS, while VMs are heavier and have their own OS, making containers more efficient.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Isolation: Both provide isolation, but containers share the kernel, offering tighter integration and faster </a:t>
            </a:r>
            <a:r>
              <a:rPr lang="en-IN" b="0" i="0" dirty="0" err="1">
                <a:solidFill>
                  <a:srgbClr val="1F1F1F"/>
                </a:solidFill>
                <a:effectLst/>
                <a:latin typeface="Google Sans"/>
              </a:rPr>
              <a:t>startup</a:t>
            </a: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Portability: Containers are easier to move between environments due to their standardized format.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 err="1">
                <a:solidFill>
                  <a:srgbClr val="1F1F1F"/>
                </a:solidFill>
                <a:effectLst/>
                <a:latin typeface="Google Sans"/>
              </a:rPr>
              <a:t>Startup</a:t>
            </a: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 Time: Containers start up much faster than VMs due to their lighter weight.</a:t>
            </a:r>
          </a:p>
          <a:p>
            <a:pPr algn="l"/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Think of it 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VMs: Like building separate apartments in a house (more isolated, resource-intensive).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Containers: Like using standardized food trucks (portable, efficient, share resources).</a:t>
            </a:r>
          </a:p>
          <a:p>
            <a:pPr algn="l"/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Both have their uses, but containerization is often the preferred choice for modern, agile development and deployment.</a:t>
            </a:r>
          </a:p>
          <a:p>
            <a:endParaRPr lang="en-US" dirty="0"/>
          </a:p>
          <a:p>
            <a:pPr algn="l"/>
            <a:r>
              <a:rPr lang="en-IN" sz="1800" b="1" i="0" dirty="0">
                <a:solidFill>
                  <a:srgbClr val="1F1F1F"/>
                </a:solidFill>
                <a:effectLst/>
              </a:rPr>
              <a:t>Traditional Virtualization: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800" b="0" i="0" dirty="0">
                <a:solidFill>
                  <a:srgbClr val="1F1F1F"/>
                </a:solidFill>
                <a:effectLst/>
              </a:rPr>
              <a:t>You build separate tiny kitchens (virtual machines) inside the big one, each with its own stove (operating system), pots and pans (software), and ingredients (data).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800" b="0" i="0" dirty="0">
                <a:solidFill>
                  <a:srgbClr val="1F1F1F"/>
                </a:solidFill>
                <a:effectLst/>
              </a:rPr>
              <a:t>Each tiny kitchen functions independently, but they all take up space and resources in the big kitchen.</a:t>
            </a:r>
          </a:p>
          <a:p>
            <a:pPr algn="l"/>
            <a:r>
              <a:rPr lang="en-IN" sz="1800" b="1" i="0" dirty="0">
                <a:solidFill>
                  <a:srgbClr val="1F1F1F"/>
                </a:solidFill>
                <a:effectLst/>
              </a:rPr>
              <a:t>Containerization: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800" b="0" i="0" dirty="0">
                <a:solidFill>
                  <a:srgbClr val="1F1F1F"/>
                </a:solidFill>
                <a:effectLst/>
              </a:rPr>
              <a:t>You use standardized containers (containers) in the big kitchen, each holding the ingredients and utensils (application and its dependencies) needed for a specific recipe.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800" b="0" i="0" dirty="0">
                <a:solidFill>
                  <a:srgbClr val="1F1F1F"/>
                </a:solidFill>
                <a:effectLst/>
              </a:rPr>
              <a:t>All the containers share the big kitchen's stove (host operating system), making them much lighter and faster to deploy.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animation and ask question: How many of you have worked on containers?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4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1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0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1F1F1F"/>
                </a:solidFill>
                <a:effectLst/>
                <a:latin typeface="+mn-lt"/>
              </a:rPr>
              <a:t>Limited orchestration: </a:t>
            </a:r>
            <a:r>
              <a:rPr lang="en-IN" b="0" i="0" dirty="0">
                <a:solidFill>
                  <a:srgbClr val="1F1F1F"/>
                </a:solidFill>
                <a:effectLst/>
                <a:latin typeface="+mn-lt"/>
              </a:rPr>
              <a:t>Docker Compose offers basic orchestration capabilities, but it's not designed for complex deployments with many containers and services.</a:t>
            </a:r>
          </a:p>
          <a:p>
            <a:pPr algn="l"/>
            <a:endParaRPr lang="en-IN" b="0" i="0" dirty="0">
              <a:solidFill>
                <a:srgbClr val="1F1F1F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1F1F1F"/>
                </a:solidFill>
                <a:effectLst/>
                <a:latin typeface="+mn-lt"/>
              </a:rPr>
              <a:t>Single node management: </a:t>
            </a:r>
            <a:r>
              <a:rPr lang="en-IN" b="0" i="0" dirty="0">
                <a:solidFill>
                  <a:srgbClr val="1F1F1F"/>
                </a:solidFill>
                <a:effectLst/>
                <a:latin typeface="+mn-lt"/>
              </a:rPr>
              <a:t>Docker primarily manages containers on a single node, making it unsuitable for distributed deployments.</a:t>
            </a:r>
          </a:p>
          <a:p>
            <a:pPr algn="l"/>
            <a:endParaRPr lang="en-IN" b="0" i="0" dirty="0">
              <a:solidFill>
                <a:srgbClr val="1F1F1F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1F1F1F"/>
                </a:solidFill>
                <a:effectLst/>
                <a:latin typeface="+mn-lt"/>
              </a:rPr>
              <a:t>No self-healing: </a:t>
            </a:r>
            <a:r>
              <a:rPr lang="en-IN" b="0" i="0" dirty="0">
                <a:solidFill>
                  <a:srgbClr val="1F1F1F"/>
                </a:solidFill>
                <a:effectLst/>
                <a:latin typeface="+mn-lt"/>
              </a:rPr>
              <a:t>If a container fails, you need to manually restart it. You may loose the data </a:t>
            </a:r>
            <a:r>
              <a:rPr lang="en-IN" b="0" i="0" dirty="0" err="1">
                <a:solidFill>
                  <a:srgbClr val="1F1F1F"/>
                </a:solidFill>
                <a:effectLst/>
                <a:latin typeface="+mn-lt"/>
              </a:rPr>
              <a:t>incase</a:t>
            </a:r>
            <a:r>
              <a:rPr lang="en-IN" b="0" i="0" dirty="0">
                <a:solidFill>
                  <a:srgbClr val="1F1F1F"/>
                </a:solidFill>
                <a:effectLst/>
                <a:latin typeface="+mn-lt"/>
              </a:rPr>
              <a:t> it goes don.</a:t>
            </a: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8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-Pod – collection of one or more containers, smallest unit of Kubernetes application</a:t>
            </a:r>
          </a:p>
          <a:p>
            <a:endParaRPr lang="en-US" dirty="0"/>
          </a:p>
          <a:p>
            <a:r>
              <a:rPr lang="en-US" dirty="0" err="1"/>
              <a:t>Configmap</a:t>
            </a:r>
            <a:r>
              <a:rPr lang="en-US" dirty="0"/>
              <a:t>- Database URL is usually in the built in application 	</a:t>
            </a:r>
          </a:p>
          <a:p>
            <a:r>
              <a:rPr lang="en-US" dirty="0" err="1"/>
              <a:t>Configmap</a:t>
            </a:r>
            <a:r>
              <a:rPr lang="en-US" dirty="0"/>
              <a:t> holds the </a:t>
            </a:r>
            <a:r>
              <a:rPr lang="en-US" dirty="0" err="1"/>
              <a:t>url</a:t>
            </a:r>
            <a:r>
              <a:rPr lang="en-US" dirty="0"/>
              <a:t> of the database and other </a:t>
            </a:r>
            <a:r>
              <a:rPr lang="en-US" dirty="0" err="1"/>
              <a:t>urls</a:t>
            </a:r>
            <a:r>
              <a:rPr lang="en-US" dirty="0"/>
              <a:t>.</a:t>
            </a:r>
          </a:p>
          <a:p>
            <a:r>
              <a:rPr lang="en-US" dirty="0"/>
              <a:t>When </a:t>
            </a:r>
            <a:r>
              <a:rPr lang="en-US" dirty="0" err="1"/>
              <a:t>db</a:t>
            </a:r>
            <a:r>
              <a:rPr lang="en-US" dirty="0"/>
              <a:t> </a:t>
            </a:r>
            <a:r>
              <a:rPr lang="en-US" dirty="0" err="1"/>
              <a:t>url</a:t>
            </a:r>
            <a:r>
              <a:rPr lang="en-US" dirty="0"/>
              <a:t> changes, you just adjust it in the </a:t>
            </a:r>
            <a:r>
              <a:rPr lang="en-US" dirty="0" err="1"/>
              <a:t>configmap.Config</a:t>
            </a:r>
            <a:r>
              <a:rPr lang="en-US" dirty="0"/>
              <a:t> Map is for non-confidential data only.</a:t>
            </a:r>
          </a:p>
          <a:p>
            <a:endParaRPr lang="en-US" dirty="0"/>
          </a:p>
          <a:p>
            <a:r>
              <a:rPr lang="en-US" dirty="0"/>
              <a:t>PV: Physical storage attached , </a:t>
            </a:r>
            <a:r>
              <a:rPr lang="en-US" dirty="0" err="1"/>
              <a:t>eg</a:t>
            </a:r>
            <a:r>
              <a:rPr lang="en-US" dirty="0"/>
              <a:t> local machine or cloud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1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IN" b="1" i="0" dirty="0" err="1">
                <a:solidFill>
                  <a:srgbClr val="1F1F1F"/>
                </a:solidFill>
                <a:effectLst/>
                <a:latin typeface="Google Sans"/>
              </a:rPr>
              <a:t>CrunchyData</a:t>
            </a:r>
            <a:r>
              <a:rPr lang="en-IN" b="1" i="0" dirty="0">
                <a:solidFill>
                  <a:srgbClr val="1F1F1F"/>
                </a:solidFill>
                <a:effectLst/>
                <a:latin typeface="Google Sans"/>
              </a:rPr>
              <a:t> Postgres Operator (PGO):</a:t>
            </a: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 Offers a comprehensive solution with high availability, disaster recovery, and monitoring.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1F1F1F"/>
                </a:solidFill>
                <a:effectLst/>
                <a:latin typeface="Google Sans"/>
              </a:rPr>
              <a:t>Zalando Postgres Operator:</a:t>
            </a: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 Employs </a:t>
            </a:r>
            <a:r>
              <a:rPr lang="en-IN" b="0" i="0" dirty="0" err="1">
                <a:solidFill>
                  <a:srgbClr val="1F1F1F"/>
                </a:solidFill>
                <a:effectLst/>
                <a:latin typeface="Google Sans"/>
              </a:rPr>
              <a:t>Patroni</a:t>
            </a: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 for high availability and simplifies integration with CI/CD pipelines.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b="1" i="0" dirty="0" err="1">
                <a:solidFill>
                  <a:srgbClr val="1F1F1F"/>
                </a:solidFill>
                <a:effectLst/>
                <a:latin typeface="Google Sans"/>
              </a:rPr>
              <a:t>CloudNativePG</a:t>
            </a:r>
            <a:r>
              <a:rPr lang="en-IN" b="1" i="0" dirty="0">
                <a:solidFill>
                  <a:srgbClr val="1F1F1F"/>
                </a:solidFill>
                <a:effectLst/>
                <a:latin typeface="Google Sans"/>
              </a:rPr>
              <a:t>:</a:t>
            </a:r>
            <a:r>
              <a:rPr lang="en-IN" b="0" i="0" dirty="0">
                <a:solidFill>
                  <a:srgbClr val="1F1F1F"/>
                </a:solidFill>
                <a:effectLst/>
                <a:latin typeface="Google Sans"/>
              </a:rPr>
              <a:t> Focused on native streaming replication and designed for Kubernetes-native management.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b="1" i="0" dirty="0" err="1">
                <a:solidFill>
                  <a:srgbClr val="1F1F1F"/>
                </a:solidFill>
                <a:effectLst/>
                <a:latin typeface="Google Sans"/>
              </a:rPr>
              <a:t>movetokube</a:t>
            </a:r>
            <a:r>
              <a:rPr lang="en-IN" b="1" i="0" dirty="0">
                <a:solidFill>
                  <a:srgbClr val="1F1F1F"/>
                </a:solidFill>
                <a:effectLst/>
                <a:latin typeface="Google Sans"/>
              </a:rPr>
              <a:t>/</a:t>
            </a:r>
            <a:r>
              <a:rPr lang="en-IN" b="1" i="0" dirty="0" err="1">
                <a:solidFill>
                  <a:srgbClr val="1F1F1F"/>
                </a:solidFill>
                <a:effectLst/>
                <a:latin typeface="Google Sans"/>
              </a:rPr>
              <a:t>postgres</a:t>
            </a:r>
            <a:r>
              <a:rPr lang="en-IN" b="1" i="0" dirty="0">
                <a:solidFill>
                  <a:srgbClr val="1F1F1F"/>
                </a:solidFill>
                <a:effectLst/>
                <a:latin typeface="Google Sans"/>
              </a:rPr>
              <a:t>-operator</a:t>
            </a:r>
            <a:endParaRPr lang="en-IN" b="0" i="0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8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  <a:p>
            <a:endParaRPr lang="en-US" dirty="0"/>
          </a:p>
          <a:p>
            <a:r>
              <a:rPr lang="en-US" dirty="0"/>
              <a:t>See on </a:t>
            </a:r>
            <a:r>
              <a:rPr lang="en-US" dirty="0" err="1"/>
              <a:t>patroni</a:t>
            </a:r>
            <a:r>
              <a:rPr lang="en-US" dirty="0"/>
              <a:t> if its available on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5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Two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uit&#10;&#10;Description automatically generated">
            <a:extLst>
              <a:ext uri="{FF2B5EF4-FFF2-40B4-BE49-F238E27FC236}">
                <a16:creationId xmlns:a16="http://schemas.microsoft.com/office/drawing/2014/main" id="{EB79ABD2-77EF-0C4F-B055-29A37E0C2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5950356"/>
            <a:ext cx="5892800" cy="996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/>
            </a:lvl1pPr>
          </a:lstStyle>
          <a:p>
            <a:pPr lvl="0"/>
            <a:r>
              <a:rPr lang="en-US" dirty="0"/>
              <a:t>Click to edit presenter, team</a:t>
            </a:r>
          </a:p>
          <a:p>
            <a:pPr lvl="0"/>
            <a:r>
              <a:rPr lang="en-US" dirty="0"/>
              <a:t>Click to edit date, location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3053166"/>
            <a:ext cx="11719981" cy="1191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400" b="1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4253721"/>
            <a:ext cx="9666531" cy="12312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9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8640" y="919428"/>
            <a:ext cx="3433764" cy="82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A84D03-8133-8347-8776-300EBD9F8B8C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bg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2024, Amazon Web Services, Inc. or its Affiliates.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217040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45920"/>
            <a:ext cx="4572000" cy="50286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5A50D07-5C25-B541-89CC-C515FB54B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09760" y="1645920"/>
            <a:ext cx="4572000" cy="5028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FF44110-D1F4-664B-9593-7982833228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6400" y="1645920"/>
            <a:ext cx="3657600" cy="26862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86DFCC3-A169-A648-A099-3583B633E6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4767345"/>
            <a:ext cx="3657600" cy="18928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8862" y="183898"/>
            <a:ext cx="13520037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1645920"/>
            <a:ext cx="8330183" cy="50286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5A50D07-5C25-B541-89CC-C515FB54B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26880" y="1645920"/>
            <a:ext cx="4754880" cy="5028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_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1645920"/>
            <a:ext cx="13514832" cy="5338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4630400" cy="822959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516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Logo_Customer_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2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65E46D-C0D2-7642-AF47-40070CB7653A}"/>
              </a:ext>
            </a:extLst>
          </p:cNvPr>
          <p:cNvSpPr/>
          <p:nvPr userDrawn="1"/>
        </p:nvSpPr>
        <p:spPr>
          <a:xfrm>
            <a:off x="0" y="1645920"/>
            <a:ext cx="14630400" cy="5329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46674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28298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709922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1091547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1543634-A736-BA4B-A10A-31EE0B13FC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6674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1DBC551-9315-1F45-A672-93EB060074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28298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B66963A-7841-B341-A47C-7BEFE1F8B8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09922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E808491-1004-3A44-87DD-41D21C9E39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091547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0250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Logo_Customer_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2307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3902" y="1873467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566893" y="1873467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599958" y="1873467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43902" y="4451796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566893" y="4451796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599958" y="4451796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9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7DA888D-68DB-9B44-9614-56AAAAE93DF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8640" y="1645920"/>
            <a:ext cx="13510260" cy="5003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68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318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B3C77AD1-4897-A546-B977-5EB6406DD17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61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2307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878172D-692F-8A47-81EA-89C129774DB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2307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08142378-5C5C-8B40-AD27-B9BE74F6EA7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0CA0-5CE7-1A4B-ACE6-C7A15B82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993392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0D4E-8635-D746-9FE7-1EE20F49E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645920"/>
            <a:ext cx="13510260" cy="4686301"/>
          </a:xfrm>
          <a:prstGeom prst="rect">
            <a:avLst/>
          </a:prstGeom>
        </p:spPr>
        <p:txBody>
          <a:bodyPr/>
          <a:lstStyle>
            <a:lvl5pPr>
              <a:defRPr sz="1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486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lide_a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BB08B99-C266-CB41-AD06-12C934901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96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Q&amp;A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4752341"/>
            <a:ext cx="8219440" cy="783078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 marL="73152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820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Slide_a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340E26-B0F6-0540-8F51-9CF877A48E26}"/>
              </a:ext>
            </a:extLst>
          </p:cNvPr>
          <p:cNvSpPr/>
          <p:nvPr userDrawn="1"/>
        </p:nvSpPr>
        <p:spPr>
          <a:xfrm>
            <a:off x="12984480" y="7351776"/>
            <a:ext cx="1328928" cy="6827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4752341"/>
            <a:ext cx="8219440" cy="783078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 marL="73152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A picture containing circuit&#10;&#10;Description automatically generated">
            <a:extLst>
              <a:ext uri="{FF2B5EF4-FFF2-40B4-BE49-F238E27FC236}">
                <a16:creationId xmlns:a16="http://schemas.microsoft.com/office/drawing/2014/main" id="{5B69008D-B32B-6543-BFC2-D908D3639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547C1-AC56-604D-B886-E570A9022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8819" y="973645"/>
            <a:ext cx="3583058" cy="8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2CD523-4B88-A444-981F-AFC39B345F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308768" y="7554078"/>
            <a:ext cx="1782769" cy="43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2394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47E4-E7F7-9646-880C-2CDC9501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83898"/>
            <a:ext cx="13514832" cy="904122"/>
          </a:xfrm>
        </p:spPr>
        <p:txBody>
          <a:bodyPr/>
          <a:lstStyle>
            <a:lvl1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0CA43-5C49-A347-BAC4-268F3B7F1BC4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bg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2024, Amazon Web Services, Inc. or its Affiliates.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68472-78C1-FD4C-80A1-628CA86D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349613" y="7531058"/>
            <a:ext cx="709192" cy="4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8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4832" cy="8731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7" y="1645920"/>
            <a:ext cx="13514832" cy="568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188720" indent="-457200">
              <a:buFont typeface="Arial"/>
              <a:buChar char="•"/>
              <a:defRPr>
                <a:solidFill>
                  <a:schemeClr val="tx2"/>
                </a:solidFill>
              </a:defRPr>
            </a:lvl2pPr>
            <a:lvl3pPr marL="1828800" indent="-365760"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559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_to_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16341" y="-4548146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133B37-BB08-4347-B71D-D01F225ECB4D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97959" y="9767944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54A5E-A2DC-9041-9311-DBC4F345DE43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bg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All rights reserved.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91862-4A02-AC41-AB46-5CAD4BB64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349613" y="7531058"/>
            <a:ext cx="709192" cy="4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6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a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86548D8-D9FB-054A-9AD0-44D069600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4752341"/>
            <a:ext cx="8219440" cy="783078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 marL="73152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3EB56-4782-5947-BD52-081A09B0C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308768" y="7554078"/>
            <a:ext cx="1782769" cy="43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C21DCCE-A66B-3244-9665-1280DD6FC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9FBB6-7378-DB42-BB5A-12045BE94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308768" y="7554078"/>
            <a:ext cx="1782769" cy="43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2902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2E1C8C4-E63C-3F41-ABD7-B5CC61938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22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Slide_Squid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600DD44-FCC7-ED47-B3B5-752A82670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D9C53-338A-6048-8681-FC7B7DE7C5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308768" y="7554078"/>
            <a:ext cx="1782769" cy="43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6358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Bulleted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1460" cy="8731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45920"/>
            <a:ext cx="13510260" cy="5431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900"/>
            </a:lvl2pPr>
            <a:lvl3pPr>
              <a:defRPr sz="2600"/>
            </a:lvl3pPr>
            <a:lvl4pPr marL="2194560" indent="0">
              <a:buNone/>
              <a:defRPr sz="2600"/>
            </a:lvl4pPr>
            <a:lvl5pPr>
              <a:defRPr sz="256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639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Bulleted_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C5D45-2516-944B-852E-9416AD287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39" y="1645920"/>
            <a:ext cx="6400800" cy="5089616"/>
          </a:xfrm>
          <a:prstGeom prst="rect">
            <a:avLst/>
          </a:prstGeom>
        </p:spPr>
        <p:txBody>
          <a:bodyPr/>
          <a:lstStyle>
            <a:lvl5pPr>
              <a:defRPr sz="1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680DD99-A52C-8C44-9396-106AF36BB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8100" y="1645920"/>
            <a:ext cx="6400800" cy="5089616"/>
          </a:xfrm>
          <a:prstGeom prst="rect">
            <a:avLst/>
          </a:prstGeom>
        </p:spPr>
        <p:txBody>
          <a:bodyPr/>
          <a:lstStyle>
            <a:lvl5pPr>
              <a:defRPr sz="1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51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8B8829-AB11-E54F-AFFF-11D6AD397D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8100" y="1645920"/>
            <a:ext cx="6400800" cy="50883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05C376-814F-9B49-99E8-6F17D4026F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9" y="1645920"/>
            <a:ext cx="6400800" cy="5087619"/>
          </a:xfrm>
          <a:prstGeom prst="rect">
            <a:avLst/>
          </a:prstGeom>
        </p:spPr>
        <p:txBody>
          <a:bodyPr/>
          <a:lstStyle>
            <a:lvl1pPr marL="0" marR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92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92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92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5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14832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39" y="1645920"/>
            <a:ext cx="13514832" cy="568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bg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2024, Amazon Web Services, Inc. or its Affiliates.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12308768" y="7554078"/>
            <a:ext cx="1782769" cy="43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3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6" r:id="rId2"/>
    <p:sldLayoutId id="2147483677" r:id="rId3"/>
    <p:sldLayoutId id="2147483700" r:id="rId4"/>
    <p:sldLayoutId id="2147483713" r:id="rId5"/>
    <p:sldLayoutId id="2147483697" r:id="rId6"/>
    <p:sldLayoutId id="2147483689" r:id="rId7"/>
    <p:sldLayoutId id="2147483678" r:id="rId8"/>
    <p:sldLayoutId id="2147483707" r:id="rId9"/>
    <p:sldLayoutId id="2147483679" r:id="rId10"/>
    <p:sldLayoutId id="2147483703" r:id="rId11"/>
    <p:sldLayoutId id="2147483704" r:id="rId12"/>
    <p:sldLayoutId id="2147483705" r:id="rId13"/>
    <p:sldLayoutId id="2147483690" r:id="rId14"/>
    <p:sldLayoutId id="2147483691" r:id="rId15"/>
    <p:sldLayoutId id="2147483692" r:id="rId16"/>
    <p:sldLayoutId id="2147483702" r:id="rId17"/>
    <p:sldLayoutId id="2147483680" r:id="rId18"/>
    <p:sldLayoutId id="2147483701" r:id="rId19"/>
    <p:sldLayoutId id="2147483712" r:id="rId20"/>
    <p:sldLayoutId id="2147483714" r:id="rId21"/>
    <p:sldLayoutId id="2147483706" r:id="rId22"/>
    <p:sldLayoutId id="2147483709" r:id="rId23"/>
    <p:sldLayoutId id="2147483710" r:id="rId24"/>
  </p:sldLayoutIdLst>
  <p:txStyles>
    <p:titleStyle>
      <a:lvl1pPr algn="l" defTabSz="731520" rtl="0" eaLnBrk="1" latinLnBrk="0" hangingPunct="1">
        <a:spcBef>
          <a:spcPct val="0"/>
        </a:spcBef>
        <a:buNone/>
        <a:defRPr sz="3800" b="1" i="0" kern="120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</p:titleStyle>
    <p:bodyStyle>
      <a:lvl1pPr marL="0" indent="0" algn="l" defTabSz="731520" rtl="0" eaLnBrk="1" latinLnBrk="0" hangingPunct="1">
        <a:spcBef>
          <a:spcPct val="20000"/>
        </a:spcBef>
        <a:buFontTx/>
        <a:buNone/>
        <a:defRPr sz="29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•"/>
        <a:defRPr sz="29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19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pos="8856" userDrawn="1">
          <p15:clr>
            <a:srgbClr val="F26B43"/>
          </p15:clr>
        </p15:guide>
        <p15:guide id="3" orient="horz" pos="1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Desktop/Final_recording.m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../Downloads/demo_final.mov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2947D-1CEF-924B-ADF8-D0E4B52EE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497" y="6129970"/>
            <a:ext cx="5892800" cy="99659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B6A515-CE08-5146-8E7D-131F486B04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872" y="2556830"/>
            <a:ext cx="12159576" cy="1934488"/>
          </a:xfrm>
        </p:spPr>
        <p:txBody>
          <a:bodyPr/>
          <a:lstStyle/>
          <a:p>
            <a:r>
              <a:rPr lang="en-IN" sz="5400" b="1" i="0" u="none" strike="noStrike" dirty="0">
                <a:solidFill>
                  <a:srgbClr val="000000"/>
                </a:solidFill>
                <a:effectLst/>
              </a:rPr>
              <a:t>PostgreSQL Unboxed: Leveraging Containerization for Scalable Database Deployments</a:t>
            </a:r>
            <a:endParaRPr lang="en-US"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555E3-E83D-D3FD-5EDC-F19FE4FFC185}"/>
              </a:ext>
            </a:extLst>
          </p:cNvPr>
          <p:cNvSpPr txBox="1"/>
          <p:nvPr/>
        </p:nvSpPr>
        <p:spPr>
          <a:xfrm>
            <a:off x="426872" y="5902814"/>
            <a:ext cx="5439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Shalaka Dengale - D&amp;A Consultant, AWS </a:t>
            </a:r>
            <a:br>
              <a:rPr lang="en-US" sz="2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2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Ramya Bhat - D&amp;A Consultant, AWS</a:t>
            </a:r>
          </a:p>
        </p:txBody>
      </p:sp>
    </p:spTree>
    <p:extLst>
      <p:ext uri="{BB962C8B-B14F-4D97-AF65-F5344CB8AC3E}">
        <p14:creationId xmlns:p14="http://schemas.microsoft.com/office/powerpoint/2010/main" val="80582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238-2A2D-404E-004F-1F1E9957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369474"/>
          </a:xfrm>
        </p:spPr>
        <p:txBody>
          <a:bodyPr/>
          <a:lstStyle/>
          <a:p>
            <a:r>
              <a:rPr lang="en-US" sz="4800" dirty="0"/>
              <a:t>Kubernetes</a:t>
            </a:r>
            <a:r>
              <a:rPr lang="en-US" dirty="0"/>
              <a:t> </a:t>
            </a:r>
            <a:r>
              <a:rPr lang="en-US" sz="4800" dirty="0"/>
              <a:t>Components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0E2BF6-C593-A1B8-A8DA-3A7DBF620D7E}"/>
              </a:ext>
            </a:extLst>
          </p:cNvPr>
          <p:cNvSpPr/>
          <p:nvPr/>
        </p:nvSpPr>
        <p:spPr>
          <a:xfrm>
            <a:off x="1584209" y="5014208"/>
            <a:ext cx="2488368" cy="13641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89422F-3FF2-86CD-FEF9-80BC7767A17C}"/>
              </a:ext>
            </a:extLst>
          </p:cNvPr>
          <p:cNvSpPr/>
          <p:nvPr/>
        </p:nvSpPr>
        <p:spPr>
          <a:xfrm>
            <a:off x="1868462" y="5321509"/>
            <a:ext cx="1873770" cy="6226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Pod-0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615AA04-E029-FCCD-4C2D-E086FE8BB075}"/>
              </a:ext>
            </a:extLst>
          </p:cNvPr>
          <p:cNvSpPr/>
          <p:nvPr/>
        </p:nvSpPr>
        <p:spPr>
          <a:xfrm>
            <a:off x="5152587" y="4996698"/>
            <a:ext cx="2488368" cy="13641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0412ED-3BFF-18DD-64BD-D4906C796851}"/>
              </a:ext>
            </a:extLst>
          </p:cNvPr>
          <p:cNvSpPr/>
          <p:nvPr/>
        </p:nvSpPr>
        <p:spPr>
          <a:xfrm>
            <a:off x="5441430" y="5337434"/>
            <a:ext cx="1873770" cy="6226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Pod-1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6FEF1C9-CFD8-42DF-73B4-DB18BED85A0E}"/>
              </a:ext>
            </a:extLst>
          </p:cNvPr>
          <p:cNvSpPr/>
          <p:nvPr/>
        </p:nvSpPr>
        <p:spPr>
          <a:xfrm>
            <a:off x="8720966" y="4977992"/>
            <a:ext cx="2488368" cy="13641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C5B2E1-0BFC-8AC4-F954-60458CF8DC5C}"/>
              </a:ext>
            </a:extLst>
          </p:cNvPr>
          <p:cNvSpPr/>
          <p:nvPr/>
        </p:nvSpPr>
        <p:spPr>
          <a:xfrm>
            <a:off x="9068798" y="5321509"/>
            <a:ext cx="1873770" cy="6226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Pod-2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6F92B5A7-19D2-4677-1F6F-162AC73CA02E}"/>
              </a:ext>
            </a:extLst>
          </p:cNvPr>
          <p:cNvSpPr/>
          <p:nvPr/>
        </p:nvSpPr>
        <p:spPr>
          <a:xfrm>
            <a:off x="5245743" y="2519154"/>
            <a:ext cx="2181069" cy="1049312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F48FB-32B5-53E6-095B-8FC9721B3505}"/>
              </a:ext>
            </a:extLst>
          </p:cNvPr>
          <p:cNvCxnSpPr>
            <a:stCxn id="4" idx="0"/>
          </p:cNvCxnSpPr>
          <p:nvPr/>
        </p:nvCxnSpPr>
        <p:spPr>
          <a:xfrm flipV="1">
            <a:off x="2828393" y="3470224"/>
            <a:ext cx="2755691" cy="1543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069430-6834-40A2-EFED-8B9C2F01E8B3}"/>
              </a:ext>
            </a:extLst>
          </p:cNvPr>
          <p:cNvCxnSpPr>
            <a:cxnSpLocks/>
          </p:cNvCxnSpPr>
          <p:nvPr/>
        </p:nvCxnSpPr>
        <p:spPr>
          <a:xfrm flipH="1">
            <a:off x="6320477" y="3589029"/>
            <a:ext cx="1249" cy="1425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81E270-73E6-F27B-4AA8-08EE90D691FD}"/>
              </a:ext>
            </a:extLst>
          </p:cNvPr>
          <p:cNvCxnSpPr/>
          <p:nvPr/>
        </p:nvCxnSpPr>
        <p:spPr>
          <a:xfrm>
            <a:off x="7396459" y="3190206"/>
            <a:ext cx="2445896" cy="1768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7362FF-6974-170D-93F9-3D8941D93BFB}"/>
              </a:ext>
            </a:extLst>
          </p:cNvPr>
          <p:cNvSpPr txBox="1"/>
          <p:nvPr/>
        </p:nvSpPr>
        <p:spPr>
          <a:xfrm>
            <a:off x="2323786" y="5448338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Wingdings" pitchFamily="2" charset="2"/>
                <a:ea typeface="Amazon Ember" panose="020B0603020204020204" pitchFamily="34" charset="0"/>
                <a:cs typeface="Amazon Ember" panose="020B0603020204020204" pitchFamily="34" charset="0"/>
              </a:rPr>
              <a:t>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B9F43E-972D-B304-8F5B-0FEF1B5EF47B}"/>
              </a:ext>
            </a:extLst>
          </p:cNvPr>
          <p:cNvSpPr txBox="1"/>
          <p:nvPr/>
        </p:nvSpPr>
        <p:spPr>
          <a:xfrm>
            <a:off x="10886478" y="1974690"/>
            <a:ext cx="4106053" cy="283154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9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Permanent IP address</a:t>
            </a:r>
          </a:p>
          <a:p>
            <a:pPr algn="l"/>
            <a:endParaRPr lang="en-US" sz="2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Lifecycle of Pod and Service not connected.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900" dirty="0" err="1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b="1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9" name="Can 28">
            <a:extLst>
              <a:ext uri="{FF2B5EF4-FFF2-40B4-BE49-F238E27FC236}">
                <a16:creationId xmlns:a16="http://schemas.microsoft.com/office/drawing/2014/main" id="{428C36A1-E3CA-4C02-2701-2F755670F998}"/>
              </a:ext>
            </a:extLst>
          </p:cNvPr>
          <p:cNvSpPr/>
          <p:nvPr/>
        </p:nvSpPr>
        <p:spPr>
          <a:xfrm>
            <a:off x="5676993" y="1182210"/>
            <a:ext cx="1439556" cy="792480"/>
          </a:xfrm>
          <a:prstGeom prst="ca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30" name="Folded Corner 29">
            <a:extLst>
              <a:ext uri="{FF2B5EF4-FFF2-40B4-BE49-F238E27FC236}">
                <a16:creationId xmlns:a16="http://schemas.microsoft.com/office/drawing/2014/main" id="{D37E1428-6C34-1417-69E0-47873A5DB9F5}"/>
              </a:ext>
            </a:extLst>
          </p:cNvPr>
          <p:cNvSpPr/>
          <p:nvPr/>
        </p:nvSpPr>
        <p:spPr>
          <a:xfrm>
            <a:off x="5279315" y="2498591"/>
            <a:ext cx="2024455" cy="1049312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ConfigMaps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842FD1-A994-0692-02B3-42AE0BEE9DC7}"/>
              </a:ext>
            </a:extLst>
          </p:cNvPr>
          <p:cNvSpPr txBox="1"/>
          <p:nvPr/>
        </p:nvSpPr>
        <p:spPr>
          <a:xfrm>
            <a:off x="7845194" y="1332002"/>
            <a:ext cx="2833141" cy="2015936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900" b="1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ConfigMap</a:t>
            </a:r>
            <a:endParaRPr lang="en-US" sz="2900" b="1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External Configuration of your application.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FD241F-3368-A43E-E3BD-6F1089CCE051}"/>
              </a:ext>
            </a:extLst>
          </p:cNvPr>
          <p:cNvSpPr/>
          <p:nvPr/>
        </p:nvSpPr>
        <p:spPr>
          <a:xfrm>
            <a:off x="5279314" y="2571325"/>
            <a:ext cx="2024455" cy="986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StatefulSets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295E91-C684-F975-C4E2-10971BD61DB3}"/>
              </a:ext>
            </a:extLst>
          </p:cNvPr>
          <p:cNvSpPr txBox="1"/>
          <p:nvPr/>
        </p:nvSpPr>
        <p:spPr>
          <a:xfrm>
            <a:off x="8577746" y="1606032"/>
            <a:ext cx="2833141" cy="3123932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900" b="1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StatefulSets</a:t>
            </a:r>
            <a:endParaRPr lang="en-US" sz="2900" b="1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Manage deployment and Pods scaling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For stateful apps or Databases</a:t>
            </a: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BB9F3204-6F27-AF3A-F7D9-C920F481AFFF}"/>
              </a:ext>
            </a:extLst>
          </p:cNvPr>
          <p:cNvSpPr/>
          <p:nvPr/>
        </p:nvSpPr>
        <p:spPr>
          <a:xfrm>
            <a:off x="2447207" y="6812446"/>
            <a:ext cx="716280" cy="809073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</a:t>
            </a:r>
            <a:r>
              <a:rPr lang="en-US" dirty="0"/>
              <a:t>ol</a:t>
            </a:r>
          </a:p>
        </p:txBody>
      </p:sp>
      <p:sp>
        <p:nvSpPr>
          <p:cNvPr id="35" name="Can 34">
            <a:extLst>
              <a:ext uri="{FF2B5EF4-FFF2-40B4-BE49-F238E27FC236}">
                <a16:creationId xmlns:a16="http://schemas.microsoft.com/office/drawing/2014/main" id="{CEFF505C-2E9D-80BB-8B09-236C0F3D788E}"/>
              </a:ext>
            </a:extLst>
          </p:cNvPr>
          <p:cNvSpPr/>
          <p:nvPr/>
        </p:nvSpPr>
        <p:spPr>
          <a:xfrm>
            <a:off x="9607009" y="6868730"/>
            <a:ext cx="716280" cy="809074"/>
          </a:xfrm>
          <a:prstGeom prst="can">
            <a:avLst>
              <a:gd name="adj" fmla="val 20745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</a:t>
            </a:r>
          </a:p>
        </p:txBody>
      </p:sp>
      <p:sp>
        <p:nvSpPr>
          <p:cNvPr id="37" name="Can 36">
            <a:extLst>
              <a:ext uri="{FF2B5EF4-FFF2-40B4-BE49-F238E27FC236}">
                <a16:creationId xmlns:a16="http://schemas.microsoft.com/office/drawing/2014/main" id="{F2D15F4A-9A8A-9753-6D03-90D3A8768D24}"/>
              </a:ext>
            </a:extLst>
          </p:cNvPr>
          <p:cNvSpPr/>
          <p:nvPr/>
        </p:nvSpPr>
        <p:spPr>
          <a:xfrm>
            <a:off x="6038631" y="6815938"/>
            <a:ext cx="716280" cy="809074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D6AAC1-E748-E694-202F-0D2129CA561C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828393" y="6378316"/>
            <a:ext cx="0" cy="4376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8ED3CF9-176A-28B3-D2F1-48717E00465A}"/>
              </a:ext>
            </a:extLst>
          </p:cNvPr>
          <p:cNvCxnSpPr>
            <a:cxnSpLocks/>
            <a:stCxn id="11" idx="2"/>
            <a:endCxn id="37" idx="1"/>
          </p:cNvCxnSpPr>
          <p:nvPr/>
        </p:nvCxnSpPr>
        <p:spPr>
          <a:xfrm>
            <a:off x="6396771" y="6360806"/>
            <a:ext cx="0" cy="4551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299CED-B578-27B7-7925-2F9F7467380C}"/>
              </a:ext>
            </a:extLst>
          </p:cNvPr>
          <p:cNvCxnSpPr>
            <a:stCxn id="13" idx="2"/>
          </p:cNvCxnSpPr>
          <p:nvPr/>
        </p:nvCxnSpPr>
        <p:spPr>
          <a:xfrm>
            <a:off x="9965150" y="6342100"/>
            <a:ext cx="0" cy="4738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0030A41-F708-2E3B-198F-99F933041D26}"/>
              </a:ext>
            </a:extLst>
          </p:cNvPr>
          <p:cNvSpPr txBox="1"/>
          <p:nvPr/>
        </p:nvSpPr>
        <p:spPr>
          <a:xfrm>
            <a:off x="9943786" y="2556112"/>
            <a:ext cx="3747542" cy="2015936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9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Persistent Volumes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Storage for pod.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Exists beyond lifecycle of a Pod.</a:t>
            </a:r>
          </a:p>
        </p:txBody>
      </p:sp>
    </p:spTree>
    <p:extLst>
      <p:ext uri="{BB962C8B-B14F-4D97-AF65-F5344CB8AC3E}">
        <p14:creationId xmlns:p14="http://schemas.microsoft.com/office/powerpoint/2010/main" val="20157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  <p:bldP spid="25" grpId="1"/>
      <p:bldP spid="26" grpId="1" build="allAtOnce" animBg="1"/>
      <p:bldP spid="26" grpId="2" build="allAtOnce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1" animBg="1"/>
      <p:bldP spid="33" grpId="2" animBg="1"/>
      <p:bldP spid="34" grpId="0" animBg="1"/>
      <p:bldP spid="35" grpId="0" animBg="1"/>
      <p:bldP spid="37" grpId="0" animBg="1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7026-FB9C-850D-3DE7-95C2378B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Operators in Kubernetes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D1D433-CA4E-0299-C331-742E4C42F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128141"/>
            <a:ext cx="12984480" cy="5973318"/>
          </a:xfrm>
        </p:spPr>
        <p:txBody>
          <a:bodyPr/>
          <a:lstStyle/>
          <a:p>
            <a:pPr algn="just"/>
            <a:endParaRPr lang="en-IN" sz="2700" dirty="0">
              <a:solidFill>
                <a:srgbClr val="1F1F1F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700" b="1" i="0" dirty="0">
                <a:solidFill>
                  <a:srgbClr val="1F1F1F"/>
                </a:solidFill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Postgres Operators </a:t>
            </a:r>
            <a:r>
              <a:rPr lang="en-IN" sz="2700" b="0" i="0" dirty="0">
                <a:solidFill>
                  <a:srgbClr val="1F1F1F"/>
                </a:solidFill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are operators specifically designed to automate the management and deployment of PostgreSQL databases within a Kubernetes cluster.</a:t>
            </a:r>
          </a:p>
          <a:p>
            <a:pPr algn="just"/>
            <a:endParaRPr lang="en-IN" sz="2700" dirty="0">
              <a:solidFill>
                <a:srgbClr val="1F1F1F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700" b="1" dirty="0">
                <a:solidFill>
                  <a:srgbClr val="1F1F1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Opensource Postgres Operators</a:t>
            </a:r>
          </a:p>
          <a:p>
            <a:pPr marL="1245870" lvl="1" indent="-514350" algn="just">
              <a:buAutoNum type="arabicPeriod"/>
            </a:pPr>
            <a:r>
              <a:rPr lang="en-IN" sz="2700" i="0" dirty="0">
                <a:solidFill>
                  <a:srgbClr val="1F1F1F"/>
                </a:solidFill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Crunchy Postgres Operator  </a:t>
            </a:r>
          </a:p>
          <a:p>
            <a:pPr marL="1245870" lvl="1" indent="-514350" algn="just">
              <a:buAutoNum type="arabicPeriod"/>
            </a:pPr>
            <a:r>
              <a:rPr lang="en-IN" sz="2700" i="0" dirty="0">
                <a:solidFill>
                  <a:srgbClr val="1F1F1F"/>
                </a:solidFill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Zalando Postgres Operator</a:t>
            </a:r>
          </a:p>
          <a:p>
            <a:pPr marL="1245870" lvl="1" indent="-514350" algn="just">
              <a:buAutoNum type="arabicPeriod" startAt="3"/>
            </a:pPr>
            <a:r>
              <a:rPr lang="en-IN" sz="2700" i="0" dirty="0" err="1">
                <a:solidFill>
                  <a:srgbClr val="1F1F1F"/>
                </a:solidFill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CloudNativePG</a:t>
            </a:r>
            <a:r>
              <a:rPr lang="en-IN" sz="2700" dirty="0">
                <a:solidFill>
                  <a:srgbClr val="1F1F1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                                 </a:t>
            </a:r>
          </a:p>
          <a:p>
            <a:pPr marL="1245870" lvl="1" indent="-514350" algn="just">
              <a:buAutoNum type="arabicPeriod" startAt="3"/>
            </a:pPr>
            <a:r>
              <a:rPr lang="en-IN" sz="2700" dirty="0" err="1">
                <a:solidFill>
                  <a:srgbClr val="1F1F1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</a:t>
            </a:r>
            <a:r>
              <a:rPr lang="en-IN" sz="2700" i="0" dirty="0" err="1">
                <a:solidFill>
                  <a:srgbClr val="1F1F1F"/>
                </a:solidFill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ovetokube</a:t>
            </a:r>
            <a:r>
              <a:rPr lang="en-IN" sz="2700" i="0" dirty="0">
                <a:solidFill>
                  <a:srgbClr val="1F1F1F"/>
                </a:solidFill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/</a:t>
            </a:r>
            <a:r>
              <a:rPr lang="en-IN" sz="2700" i="0" dirty="0" err="1">
                <a:solidFill>
                  <a:srgbClr val="1F1F1F"/>
                </a:solidFill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postgres</a:t>
            </a:r>
            <a:r>
              <a:rPr lang="en-IN" sz="2700" i="0" dirty="0">
                <a:solidFill>
                  <a:srgbClr val="1F1F1F"/>
                </a:solidFill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-operator</a:t>
            </a:r>
          </a:p>
        </p:txBody>
      </p:sp>
    </p:spTree>
    <p:extLst>
      <p:ext uri="{BB962C8B-B14F-4D97-AF65-F5344CB8AC3E}">
        <p14:creationId xmlns:p14="http://schemas.microsoft.com/office/powerpoint/2010/main" val="35087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C82A-4C3E-7FEC-79B3-56F620F1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46" y="206269"/>
            <a:ext cx="13510260" cy="993392"/>
          </a:xfrm>
        </p:spPr>
        <p:txBody>
          <a:bodyPr/>
          <a:lstStyle/>
          <a:p>
            <a:r>
              <a:rPr lang="en-IN" sz="4800" i="0" dirty="0">
                <a:effectLst/>
                <a:latin typeface="Amazon-Ember" panose="020B0603020204020204" pitchFamily="34" charset="0"/>
              </a:rPr>
              <a:t>Managing PostgreSQL on Kubernetes with Operators</a:t>
            </a: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3BDF0-5CD8-F232-E5A4-7C55644E5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32" y="5376984"/>
            <a:ext cx="1509491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5C5237-DD1C-5DA5-C93B-0224D7E2A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678" y="6648584"/>
            <a:ext cx="1464604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AF54B4-9816-B8B0-AE03-ED0FA75FA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748" y="956659"/>
            <a:ext cx="4349548" cy="3096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2C36AC-215F-3514-612F-4C911CA4A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036" y="6754554"/>
            <a:ext cx="1725930" cy="95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8984DE-AF1B-86EB-8956-5AC02976B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8029" y="5053806"/>
            <a:ext cx="1663236" cy="13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DB7A7B-D6DB-43C8-E1DB-097154838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2249" y="3906021"/>
            <a:ext cx="2578392" cy="76323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E87FBE-3022-F57D-9F73-C92FB74541C1}"/>
              </a:ext>
            </a:extLst>
          </p:cNvPr>
          <p:cNvCxnSpPr>
            <a:cxnSpLocks/>
          </p:cNvCxnSpPr>
          <p:nvPr/>
        </p:nvCxnSpPr>
        <p:spPr>
          <a:xfrm>
            <a:off x="6037373" y="5732406"/>
            <a:ext cx="2578392" cy="0"/>
          </a:xfrm>
          <a:prstGeom prst="straightConnector1">
            <a:avLst/>
          </a:prstGeom>
          <a:ln w="12700">
            <a:solidFill>
              <a:srgbClr val="595A5D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781CA3-B466-F5BA-454C-9348E093877E}"/>
              </a:ext>
            </a:extLst>
          </p:cNvPr>
          <p:cNvCxnSpPr>
            <a:cxnSpLocks/>
          </p:cNvCxnSpPr>
          <p:nvPr/>
        </p:nvCxnSpPr>
        <p:spPr>
          <a:xfrm>
            <a:off x="5910029" y="5957175"/>
            <a:ext cx="1718142" cy="9108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228AD2-DED8-17F6-7BAC-151725A7842C}"/>
              </a:ext>
            </a:extLst>
          </p:cNvPr>
          <p:cNvCxnSpPr>
            <a:cxnSpLocks/>
          </p:cNvCxnSpPr>
          <p:nvPr/>
        </p:nvCxnSpPr>
        <p:spPr>
          <a:xfrm flipV="1">
            <a:off x="5588520" y="4355263"/>
            <a:ext cx="2744762" cy="10486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04D2102-AD02-0872-990C-FE818FD22E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5272" y="5376984"/>
            <a:ext cx="1635416" cy="8509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36D864-0B08-D5F3-13F8-B10D07595C9D}"/>
              </a:ext>
            </a:extLst>
          </p:cNvPr>
          <p:cNvCxnSpPr>
            <a:cxnSpLocks/>
          </p:cNvCxnSpPr>
          <p:nvPr/>
        </p:nvCxnSpPr>
        <p:spPr>
          <a:xfrm>
            <a:off x="4995826" y="4593289"/>
            <a:ext cx="0" cy="6888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1DD5F952-EB11-B88D-BBAE-F74C6B57C0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0262" y="1831228"/>
            <a:ext cx="5306664" cy="2792041"/>
          </a:xfrm>
          <a:prstGeom prst="rect">
            <a:avLst/>
          </a:prstGeom>
        </p:spPr>
      </p:pic>
      <p:pic>
        <p:nvPicPr>
          <p:cNvPr id="33" name="Picture 2" descr="Implementing CI/CD with Azure DevOps">
            <a:extLst>
              <a:ext uri="{FF2B5EF4-FFF2-40B4-BE49-F238E27FC236}">
                <a16:creationId xmlns:a16="http://schemas.microsoft.com/office/drawing/2014/main" id="{6FC851A1-AEEE-2E0A-1BE2-BA662AF2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4" y="1947109"/>
            <a:ext cx="1584072" cy="9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98D1D3-90AA-EF26-EE12-D908D5651AA0}"/>
              </a:ext>
            </a:extLst>
          </p:cNvPr>
          <p:cNvSpPr/>
          <p:nvPr/>
        </p:nvSpPr>
        <p:spPr>
          <a:xfrm>
            <a:off x="8481321" y="2348323"/>
            <a:ext cx="1293697" cy="11372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Patroni</a:t>
            </a:r>
          </a:p>
        </p:txBody>
      </p:sp>
    </p:spTree>
    <p:extLst>
      <p:ext uri="{BB962C8B-B14F-4D97-AF65-F5344CB8AC3E}">
        <p14:creationId xmlns:p14="http://schemas.microsoft.com/office/powerpoint/2010/main" val="409631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25D02D9-FCAF-B120-514A-351831AAAC30}"/>
              </a:ext>
            </a:extLst>
          </p:cNvPr>
          <p:cNvSpPr txBox="1"/>
          <p:nvPr/>
        </p:nvSpPr>
        <p:spPr>
          <a:xfrm>
            <a:off x="8083826" y="3008243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900" dirty="0" err="1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49F3564B-0486-754B-B11E-CAB34F07D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939" y="1007165"/>
            <a:ext cx="6157807" cy="59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07E6-75A3-41E3-8D81-E993CC19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384298"/>
            <a:ext cx="13510260" cy="993392"/>
          </a:xfrm>
        </p:spPr>
        <p:txBody>
          <a:bodyPr/>
          <a:lstStyle/>
          <a:p>
            <a:r>
              <a:rPr lang="en-IN" sz="6400" i="0" dirty="0">
                <a:solidFill>
                  <a:srgbClr val="808184"/>
                </a:solidFill>
                <a:effectLst/>
                <a:latin typeface="Amazon-Ember" panose="020B0603020204020204" pitchFamily="34" charset="0"/>
              </a:rPr>
              <a:t>Managing PostgreSQL on Kubernetes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42031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6C86-D708-C4C0-FCA8-C42CB4B3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56" y="388739"/>
            <a:ext cx="13510260" cy="905531"/>
          </a:xfrm>
        </p:spPr>
        <p:txBody>
          <a:bodyPr/>
          <a:lstStyle/>
          <a:p>
            <a:r>
              <a:rPr lang="en-US" sz="4800" dirty="0"/>
              <a:t>Conclusion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431EE6-E09B-C915-898C-55196819F311}"/>
              </a:ext>
            </a:extLst>
          </p:cNvPr>
          <p:cNvSpPr/>
          <p:nvPr/>
        </p:nvSpPr>
        <p:spPr>
          <a:xfrm>
            <a:off x="151602" y="1480113"/>
            <a:ext cx="3087974" cy="3083479"/>
          </a:xfrm>
          <a:prstGeom prst="ellipse">
            <a:avLst/>
          </a:prstGeom>
          <a:ln w="2222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77FEE3-F051-347B-96BD-8C6F11F56D7E}"/>
              </a:ext>
            </a:extLst>
          </p:cNvPr>
          <p:cNvSpPr/>
          <p:nvPr/>
        </p:nvSpPr>
        <p:spPr>
          <a:xfrm>
            <a:off x="3612428" y="1544094"/>
            <a:ext cx="3087974" cy="308347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192019-2941-3DBB-1D2B-493FAA8CE335}"/>
              </a:ext>
            </a:extLst>
          </p:cNvPr>
          <p:cNvSpPr/>
          <p:nvPr/>
        </p:nvSpPr>
        <p:spPr>
          <a:xfrm>
            <a:off x="7155542" y="1487294"/>
            <a:ext cx="3087974" cy="308347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F4CE43-2974-62BC-5214-F62DE29DC324}"/>
              </a:ext>
            </a:extLst>
          </p:cNvPr>
          <p:cNvSpPr/>
          <p:nvPr/>
        </p:nvSpPr>
        <p:spPr>
          <a:xfrm>
            <a:off x="10925546" y="1418474"/>
            <a:ext cx="3087974" cy="308347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AF4333-F486-D7A1-CE09-96ECD770536F}"/>
              </a:ext>
            </a:extLst>
          </p:cNvPr>
          <p:cNvSpPr txBox="1"/>
          <p:nvPr/>
        </p:nvSpPr>
        <p:spPr>
          <a:xfrm>
            <a:off x="563831" y="5050128"/>
            <a:ext cx="22635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9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Consistency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57A78C-658E-A1D8-F46D-1ABB5AC7D7BE}"/>
              </a:ext>
            </a:extLst>
          </p:cNvPr>
          <p:cNvSpPr txBox="1"/>
          <p:nvPr/>
        </p:nvSpPr>
        <p:spPr>
          <a:xfrm>
            <a:off x="4163662" y="5066096"/>
            <a:ext cx="2458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Scalability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34488F-5549-260B-B1EF-DB5383EB3B5B}"/>
              </a:ext>
            </a:extLst>
          </p:cNvPr>
          <p:cNvSpPr txBox="1"/>
          <p:nvPr/>
        </p:nvSpPr>
        <p:spPr>
          <a:xfrm>
            <a:off x="7578495" y="5016075"/>
            <a:ext cx="22926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9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Automation </a:t>
            </a:r>
          </a:p>
          <a:p>
            <a:pPr algn="l"/>
            <a:r>
              <a:rPr lang="en-US" sz="29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&amp; DevOps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0E8EA6-9AB6-60F8-3D5E-BAC0A6CD1E1B}"/>
              </a:ext>
            </a:extLst>
          </p:cNvPr>
          <p:cNvSpPr txBox="1"/>
          <p:nvPr/>
        </p:nvSpPr>
        <p:spPr>
          <a:xfrm>
            <a:off x="10857149" y="5050128"/>
            <a:ext cx="342914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9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Resource Efficiency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58F065-1E20-514F-CEBE-B2589914BC21}"/>
              </a:ext>
            </a:extLst>
          </p:cNvPr>
          <p:cNvGrpSpPr/>
          <p:nvPr/>
        </p:nvGrpSpPr>
        <p:grpSpPr>
          <a:xfrm>
            <a:off x="1186415" y="2394912"/>
            <a:ext cx="1151146" cy="1070125"/>
            <a:chOff x="11540128" y="2882036"/>
            <a:chExt cx="809295" cy="752334"/>
          </a:xfrm>
          <a:noFill/>
        </p:grpSpPr>
        <p:sp>
          <p:nvSpPr>
            <p:cNvPr id="11" name="Rectangle: Rounded Corners 53">
              <a:extLst>
                <a:ext uri="{FF2B5EF4-FFF2-40B4-BE49-F238E27FC236}">
                  <a16:creationId xmlns:a16="http://schemas.microsoft.com/office/drawing/2014/main" id="{C391BD01-4181-32A7-6622-7C88D55189A7}"/>
                </a:ext>
              </a:extLst>
            </p:cNvPr>
            <p:cNvSpPr/>
            <p:nvPr/>
          </p:nvSpPr>
          <p:spPr bwMode="auto">
            <a:xfrm>
              <a:off x="11540128" y="2882036"/>
              <a:ext cx="809295" cy="752334"/>
            </a:xfrm>
            <a:prstGeom prst="roundRect">
              <a:avLst>
                <a:gd name="adj" fmla="val 12660"/>
              </a:avLst>
            </a:prstGeom>
            <a:grpFill/>
            <a:ln w="2222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mazon Ember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40DB6942-AC26-BF24-4B76-02DEC66EB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7397" y="3032062"/>
              <a:ext cx="620452" cy="466725"/>
            </a:xfrm>
            <a:custGeom>
              <a:avLst/>
              <a:gdLst>
                <a:gd name="T0" fmla="*/ 204 w 213"/>
                <a:gd name="T1" fmla="*/ 42 h 159"/>
                <a:gd name="T2" fmla="*/ 94 w 213"/>
                <a:gd name="T3" fmla="*/ 152 h 159"/>
                <a:gd name="T4" fmla="*/ 78 w 213"/>
                <a:gd name="T5" fmla="*/ 159 h 159"/>
                <a:gd name="T6" fmla="*/ 62 w 213"/>
                <a:gd name="T7" fmla="*/ 152 h 159"/>
                <a:gd name="T8" fmla="*/ 9 w 213"/>
                <a:gd name="T9" fmla="*/ 100 h 159"/>
                <a:gd name="T10" fmla="*/ 9 w 213"/>
                <a:gd name="T11" fmla="*/ 67 h 159"/>
                <a:gd name="T12" fmla="*/ 42 w 213"/>
                <a:gd name="T13" fmla="*/ 67 h 159"/>
                <a:gd name="T14" fmla="*/ 78 w 213"/>
                <a:gd name="T15" fmla="*/ 103 h 159"/>
                <a:gd name="T16" fmla="*/ 172 w 213"/>
                <a:gd name="T17" fmla="*/ 9 h 159"/>
                <a:gd name="T18" fmla="*/ 204 w 213"/>
                <a:gd name="T19" fmla="*/ 9 h 159"/>
                <a:gd name="T20" fmla="*/ 204 w 213"/>
                <a:gd name="T21" fmla="*/ 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159">
                  <a:moveTo>
                    <a:pt x="204" y="42"/>
                  </a:moveTo>
                  <a:cubicBezTo>
                    <a:pt x="94" y="152"/>
                    <a:pt x="94" y="152"/>
                    <a:pt x="94" y="152"/>
                  </a:cubicBezTo>
                  <a:cubicBezTo>
                    <a:pt x="90" y="156"/>
                    <a:pt x="84" y="159"/>
                    <a:pt x="78" y="159"/>
                  </a:cubicBezTo>
                  <a:cubicBezTo>
                    <a:pt x="72" y="159"/>
                    <a:pt x="66" y="156"/>
                    <a:pt x="62" y="152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1"/>
                    <a:pt x="0" y="76"/>
                    <a:pt x="9" y="67"/>
                  </a:cubicBezTo>
                  <a:cubicBezTo>
                    <a:pt x="18" y="58"/>
                    <a:pt x="33" y="58"/>
                    <a:pt x="42" y="67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81" y="0"/>
                    <a:pt x="195" y="0"/>
                    <a:pt x="204" y="9"/>
                  </a:cubicBezTo>
                  <a:cubicBezTo>
                    <a:pt x="213" y="18"/>
                    <a:pt x="213" y="33"/>
                    <a:pt x="204" y="42"/>
                  </a:cubicBezTo>
                  <a:close/>
                </a:path>
              </a:pathLst>
            </a:cu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  <a:scene3d>
              <a:camera prst="orthographicFront">
                <a:rot lat="0" lon="120000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97141"/>
              <a:endParaRPr lang="en-US" sz="2118" dirty="0">
                <a:solidFill>
                  <a:srgbClr val="FFFFFF"/>
                </a:solidFill>
                <a:latin typeface="Amazon Ember"/>
              </a:endParaRPr>
            </a:p>
          </p:txBody>
        </p:sp>
      </p:grpSp>
      <p:grpSp>
        <p:nvGrpSpPr>
          <p:cNvPr id="41" name="Graphic 34">
            <a:extLst>
              <a:ext uri="{FF2B5EF4-FFF2-40B4-BE49-F238E27FC236}">
                <a16:creationId xmlns:a16="http://schemas.microsoft.com/office/drawing/2014/main" id="{C46CC7BD-ABDB-23DD-0D4C-81F0408986B4}"/>
              </a:ext>
            </a:extLst>
          </p:cNvPr>
          <p:cNvGrpSpPr/>
          <p:nvPr/>
        </p:nvGrpSpPr>
        <p:grpSpPr>
          <a:xfrm>
            <a:off x="11546351" y="1802470"/>
            <a:ext cx="2026920" cy="1895574"/>
            <a:chOff x="875337" y="2960536"/>
            <a:chExt cx="1266825" cy="1184734"/>
          </a:xfrm>
        </p:grpSpPr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88C64163-D120-0EBB-670D-DF400ACB7D8D}"/>
                </a:ext>
              </a:extLst>
            </p:cNvPr>
            <p:cNvSpPr/>
            <p:nvPr/>
          </p:nvSpPr>
          <p:spPr>
            <a:xfrm>
              <a:off x="1261276" y="2960536"/>
              <a:ext cx="495300" cy="676275"/>
            </a:xfrm>
            <a:custGeom>
              <a:avLst/>
              <a:gdLst>
                <a:gd name="connsiteX0" fmla="*/ 485200 w 495300"/>
                <a:gd name="connsiteY0" fmla="*/ 250885 h 676275"/>
                <a:gd name="connsiteX1" fmla="*/ 331847 w 495300"/>
                <a:gd name="connsiteY1" fmla="*/ 618550 h 676275"/>
                <a:gd name="connsiteX2" fmla="*/ 168970 w 495300"/>
                <a:gd name="connsiteY2" fmla="*/ 618550 h 676275"/>
                <a:gd name="connsiteX3" fmla="*/ 16570 w 495300"/>
                <a:gd name="connsiteY3" fmla="*/ 250885 h 676275"/>
                <a:gd name="connsiteX4" fmla="*/ 250885 w 495300"/>
                <a:gd name="connsiteY4" fmla="*/ 16570 h 676275"/>
                <a:gd name="connsiteX5" fmla="*/ 485200 w 495300"/>
                <a:gd name="connsiteY5" fmla="*/ 25088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300" h="676275">
                  <a:moveTo>
                    <a:pt x="485200" y="250885"/>
                  </a:moveTo>
                  <a:cubicBezTo>
                    <a:pt x="485200" y="328990"/>
                    <a:pt x="399475" y="497582"/>
                    <a:pt x="331847" y="618550"/>
                  </a:cubicBezTo>
                  <a:cubicBezTo>
                    <a:pt x="296605" y="682367"/>
                    <a:pt x="204212" y="682367"/>
                    <a:pt x="168970" y="618550"/>
                  </a:cubicBezTo>
                  <a:cubicBezTo>
                    <a:pt x="101342" y="497582"/>
                    <a:pt x="16570" y="328990"/>
                    <a:pt x="16570" y="250885"/>
                  </a:cubicBezTo>
                  <a:cubicBezTo>
                    <a:pt x="16570" y="121345"/>
                    <a:pt x="121345" y="16570"/>
                    <a:pt x="250885" y="16570"/>
                  </a:cubicBezTo>
                  <a:cubicBezTo>
                    <a:pt x="380425" y="16570"/>
                    <a:pt x="485200" y="121345"/>
                    <a:pt x="485200" y="250885"/>
                  </a:cubicBezTo>
                  <a:close/>
                </a:path>
              </a:pathLst>
            </a:custGeom>
            <a:noFill/>
            <a:ln w="2209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2560EFBA-A95D-1543-828F-E3BC4DB52F38}"/>
                </a:ext>
              </a:extLst>
            </p:cNvPr>
            <p:cNvSpPr/>
            <p:nvPr/>
          </p:nvSpPr>
          <p:spPr>
            <a:xfrm>
              <a:off x="1455586" y="3412974"/>
              <a:ext cx="219075" cy="342900"/>
            </a:xfrm>
            <a:custGeom>
              <a:avLst/>
              <a:gdLst>
                <a:gd name="connsiteX0" fmla="*/ 16570 w 219075"/>
                <a:gd name="connsiteY0" fmla="*/ 16570 h 342900"/>
                <a:gd name="connsiteX1" fmla="*/ 16570 w 219075"/>
                <a:gd name="connsiteY1" fmla="*/ 228977 h 342900"/>
                <a:gd name="connsiteX2" fmla="*/ 122297 w 219075"/>
                <a:gd name="connsiteY2" fmla="*/ 334705 h 342900"/>
                <a:gd name="connsiteX3" fmla="*/ 122297 w 219075"/>
                <a:gd name="connsiteY3" fmla="*/ 334705 h 342900"/>
                <a:gd name="connsiteX4" fmla="*/ 206117 w 219075"/>
                <a:gd name="connsiteY4" fmla="*/ 334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342900">
                  <a:moveTo>
                    <a:pt x="16570" y="16570"/>
                  </a:moveTo>
                  <a:lnTo>
                    <a:pt x="16570" y="228977"/>
                  </a:lnTo>
                  <a:cubicBezTo>
                    <a:pt x="16570" y="287080"/>
                    <a:pt x="64195" y="334705"/>
                    <a:pt x="122297" y="334705"/>
                  </a:cubicBezTo>
                  <a:lnTo>
                    <a:pt x="122297" y="334705"/>
                  </a:lnTo>
                  <a:lnTo>
                    <a:pt x="206117" y="334705"/>
                  </a:lnTo>
                </a:path>
              </a:pathLst>
            </a:custGeom>
            <a:noFill/>
            <a:ln w="22093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BCD03D9C-F514-314A-8563-C2E2076E29C7}"/>
                </a:ext>
              </a:extLst>
            </p:cNvPr>
            <p:cNvSpPr/>
            <p:nvPr/>
          </p:nvSpPr>
          <p:spPr>
            <a:xfrm>
              <a:off x="1347953" y="3412974"/>
              <a:ext cx="219075" cy="342900"/>
            </a:xfrm>
            <a:custGeom>
              <a:avLst/>
              <a:gdLst>
                <a:gd name="connsiteX0" fmla="*/ 204212 w 219075"/>
                <a:gd name="connsiteY0" fmla="*/ 16570 h 342900"/>
                <a:gd name="connsiteX1" fmla="*/ 204212 w 219075"/>
                <a:gd name="connsiteY1" fmla="*/ 228977 h 342900"/>
                <a:gd name="connsiteX2" fmla="*/ 98485 w 219075"/>
                <a:gd name="connsiteY2" fmla="*/ 334705 h 342900"/>
                <a:gd name="connsiteX3" fmla="*/ 98485 w 219075"/>
                <a:gd name="connsiteY3" fmla="*/ 334705 h 342900"/>
                <a:gd name="connsiteX4" fmla="*/ 16570 w 219075"/>
                <a:gd name="connsiteY4" fmla="*/ 334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342900">
                  <a:moveTo>
                    <a:pt x="204212" y="16570"/>
                  </a:moveTo>
                  <a:lnTo>
                    <a:pt x="204212" y="228977"/>
                  </a:lnTo>
                  <a:cubicBezTo>
                    <a:pt x="204212" y="287080"/>
                    <a:pt x="156587" y="334705"/>
                    <a:pt x="98485" y="334705"/>
                  </a:cubicBezTo>
                  <a:lnTo>
                    <a:pt x="98485" y="334705"/>
                  </a:lnTo>
                  <a:lnTo>
                    <a:pt x="16570" y="334705"/>
                  </a:lnTo>
                </a:path>
              </a:pathLst>
            </a:custGeom>
            <a:noFill/>
            <a:ln w="22093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45" name="Freeform: Shape 39">
              <a:extLst>
                <a:ext uri="{FF2B5EF4-FFF2-40B4-BE49-F238E27FC236}">
                  <a16:creationId xmlns:a16="http://schemas.microsoft.com/office/drawing/2014/main" id="{925EB13D-3CFC-3A0F-2042-25F0543B6DB3}"/>
                </a:ext>
              </a:extLst>
            </p:cNvPr>
            <p:cNvSpPr/>
            <p:nvPr/>
          </p:nvSpPr>
          <p:spPr>
            <a:xfrm>
              <a:off x="1409892" y="3119012"/>
              <a:ext cx="200025" cy="200025"/>
            </a:xfrm>
            <a:custGeom>
              <a:avLst/>
              <a:gdLst>
                <a:gd name="connsiteX0" fmla="*/ 140349 w 200025"/>
                <a:gd name="connsiteY0" fmla="*/ 63667 h 200025"/>
                <a:gd name="connsiteX1" fmla="*/ 136506 w 200025"/>
                <a:gd name="connsiteY1" fmla="*/ 140349 h 200025"/>
                <a:gd name="connsiteX2" fmla="*/ 59823 w 200025"/>
                <a:gd name="connsiteY2" fmla="*/ 136505 h 200025"/>
                <a:gd name="connsiteX3" fmla="*/ 63667 w 200025"/>
                <a:gd name="connsiteY3" fmla="*/ 59823 h 200025"/>
                <a:gd name="connsiteX4" fmla="*/ 140349 w 200025"/>
                <a:gd name="connsiteY4" fmla="*/ 6366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200025">
                  <a:moveTo>
                    <a:pt x="140349" y="63667"/>
                  </a:moveTo>
                  <a:cubicBezTo>
                    <a:pt x="160463" y="85903"/>
                    <a:pt x="158742" y="120236"/>
                    <a:pt x="136506" y="140349"/>
                  </a:cubicBezTo>
                  <a:cubicBezTo>
                    <a:pt x="114269" y="160463"/>
                    <a:pt x="79937" y="158742"/>
                    <a:pt x="59823" y="136505"/>
                  </a:cubicBezTo>
                  <a:cubicBezTo>
                    <a:pt x="39709" y="114269"/>
                    <a:pt x="41430" y="79937"/>
                    <a:pt x="63667" y="59823"/>
                  </a:cubicBezTo>
                  <a:cubicBezTo>
                    <a:pt x="85904" y="39709"/>
                    <a:pt x="120236" y="41430"/>
                    <a:pt x="140349" y="63667"/>
                  </a:cubicBezTo>
                  <a:close/>
                </a:path>
              </a:pathLst>
            </a:custGeom>
            <a:noFill/>
            <a:ln w="22093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46" name="Freeform: Shape 40">
              <a:extLst>
                <a:ext uri="{FF2B5EF4-FFF2-40B4-BE49-F238E27FC236}">
                  <a16:creationId xmlns:a16="http://schemas.microsoft.com/office/drawing/2014/main" id="{8ED01BBF-4C84-5C0B-CC05-9F2FE0BD10E4}"/>
                </a:ext>
              </a:extLst>
            </p:cNvPr>
            <p:cNvSpPr/>
            <p:nvPr/>
          </p:nvSpPr>
          <p:spPr>
            <a:xfrm>
              <a:off x="1343191" y="3052929"/>
              <a:ext cx="323850" cy="323850"/>
            </a:xfrm>
            <a:custGeom>
              <a:avLst/>
              <a:gdLst>
                <a:gd name="connsiteX0" fmla="*/ 192782 w 323850"/>
                <a:gd name="connsiteY0" fmla="*/ 56575 h 323850"/>
                <a:gd name="connsiteX1" fmla="*/ 188020 w 323850"/>
                <a:gd name="connsiteY1" fmla="*/ 16570 h 323850"/>
                <a:gd name="connsiteX2" fmla="*/ 148015 w 323850"/>
                <a:gd name="connsiteY2" fmla="*/ 16570 h 323850"/>
                <a:gd name="connsiteX3" fmla="*/ 142300 w 323850"/>
                <a:gd name="connsiteY3" fmla="*/ 55622 h 323850"/>
                <a:gd name="connsiteX4" fmla="*/ 107057 w 323850"/>
                <a:gd name="connsiteY4" fmla="*/ 69910 h 323850"/>
                <a:gd name="connsiteX5" fmla="*/ 74672 w 323850"/>
                <a:gd name="connsiteY5" fmla="*/ 46097 h 323850"/>
                <a:gd name="connsiteX6" fmla="*/ 47050 w 323850"/>
                <a:gd name="connsiteY6" fmla="*/ 73720 h 323850"/>
                <a:gd name="connsiteX7" fmla="*/ 71815 w 323850"/>
                <a:gd name="connsiteY7" fmla="*/ 106105 h 323850"/>
                <a:gd name="connsiteX8" fmla="*/ 57527 w 323850"/>
                <a:gd name="connsiteY8" fmla="*/ 140395 h 323850"/>
                <a:gd name="connsiteX9" fmla="*/ 16570 w 323850"/>
                <a:gd name="connsiteY9" fmla="*/ 145157 h 323850"/>
                <a:gd name="connsiteX10" fmla="*/ 16570 w 323850"/>
                <a:gd name="connsiteY10" fmla="*/ 185162 h 323850"/>
                <a:gd name="connsiteX11" fmla="*/ 57527 w 323850"/>
                <a:gd name="connsiteY11" fmla="*/ 190877 h 323850"/>
                <a:gd name="connsiteX12" fmla="*/ 71815 w 323850"/>
                <a:gd name="connsiteY12" fmla="*/ 226120 h 323850"/>
                <a:gd name="connsiteX13" fmla="*/ 47050 w 323850"/>
                <a:gd name="connsiteY13" fmla="*/ 258505 h 323850"/>
                <a:gd name="connsiteX14" fmla="*/ 74672 w 323850"/>
                <a:gd name="connsiteY14" fmla="*/ 286127 h 323850"/>
                <a:gd name="connsiteX15" fmla="*/ 107057 w 323850"/>
                <a:gd name="connsiteY15" fmla="*/ 261362 h 323850"/>
                <a:gd name="connsiteX16" fmla="*/ 142300 w 323850"/>
                <a:gd name="connsiteY16" fmla="*/ 276602 h 323850"/>
                <a:gd name="connsiteX17" fmla="*/ 147062 w 323850"/>
                <a:gd name="connsiteY17" fmla="*/ 316607 h 323850"/>
                <a:gd name="connsiteX18" fmla="*/ 187067 w 323850"/>
                <a:gd name="connsiteY18" fmla="*/ 316607 h 323850"/>
                <a:gd name="connsiteX19" fmla="*/ 191830 w 323850"/>
                <a:gd name="connsiteY19" fmla="*/ 276602 h 323850"/>
                <a:gd name="connsiteX20" fmla="*/ 227072 w 323850"/>
                <a:gd name="connsiteY20" fmla="*/ 262315 h 323850"/>
                <a:gd name="connsiteX21" fmla="*/ 259457 w 323850"/>
                <a:gd name="connsiteY21" fmla="*/ 286127 h 323850"/>
                <a:gd name="connsiteX22" fmla="*/ 287080 w 323850"/>
                <a:gd name="connsiteY22" fmla="*/ 258505 h 323850"/>
                <a:gd name="connsiteX23" fmla="*/ 262315 w 323850"/>
                <a:gd name="connsiteY23" fmla="*/ 227072 h 323850"/>
                <a:gd name="connsiteX24" fmla="*/ 276602 w 323850"/>
                <a:gd name="connsiteY24" fmla="*/ 192782 h 323850"/>
                <a:gd name="connsiteX25" fmla="*/ 316607 w 323850"/>
                <a:gd name="connsiteY25" fmla="*/ 188020 h 323850"/>
                <a:gd name="connsiteX26" fmla="*/ 316607 w 323850"/>
                <a:gd name="connsiteY26" fmla="*/ 148015 h 323850"/>
                <a:gd name="connsiteX27" fmla="*/ 277555 w 323850"/>
                <a:gd name="connsiteY27" fmla="*/ 141347 h 323850"/>
                <a:gd name="connsiteX28" fmla="*/ 263267 w 323850"/>
                <a:gd name="connsiteY28" fmla="*/ 106105 h 323850"/>
                <a:gd name="connsiteX29" fmla="*/ 287080 w 323850"/>
                <a:gd name="connsiteY29" fmla="*/ 73720 h 323850"/>
                <a:gd name="connsiteX30" fmla="*/ 259457 w 323850"/>
                <a:gd name="connsiteY30" fmla="*/ 46097 h 323850"/>
                <a:gd name="connsiteX31" fmla="*/ 227072 w 323850"/>
                <a:gd name="connsiteY31" fmla="*/ 70862 h 323850"/>
                <a:gd name="connsiteX32" fmla="*/ 192782 w 323850"/>
                <a:gd name="connsiteY32" fmla="*/ 5657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3850" h="323850">
                  <a:moveTo>
                    <a:pt x="192782" y="56575"/>
                  </a:moveTo>
                  <a:lnTo>
                    <a:pt x="188020" y="16570"/>
                  </a:lnTo>
                  <a:lnTo>
                    <a:pt x="148015" y="16570"/>
                  </a:lnTo>
                  <a:lnTo>
                    <a:pt x="142300" y="55622"/>
                  </a:lnTo>
                  <a:cubicBezTo>
                    <a:pt x="129917" y="58480"/>
                    <a:pt x="117535" y="63242"/>
                    <a:pt x="107057" y="69910"/>
                  </a:cubicBezTo>
                  <a:lnTo>
                    <a:pt x="74672" y="46097"/>
                  </a:lnTo>
                  <a:lnTo>
                    <a:pt x="47050" y="73720"/>
                  </a:lnTo>
                  <a:lnTo>
                    <a:pt x="71815" y="106105"/>
                  </a:lnTo>
                  <a:cubicBezTo>
                    <a:pt x="65147" y="116582"/>
                    <a:pt x="60385" y="128012"/>
                    <a:pt x="57527" y="140395"/>
                  </a:cubicBezTo>
                  <a:lnTo>
                    <a:pt x="16570" y="145157"/>
                  </a:lnTo>
                  <a:lnTo>
                    <a:pt x="16570" y="185162"/>
                  </a:lnTo>
                  <a:lnTo>
                    <a:pt x="57527" y="190877"/>
                  </a:lnTo>
                  <a:cubicBezTo>
                    <a:pt x="60385" y="203260"/>
                    <a:pt x="65147" y="215642"/>
                    <a:pt x="71815" y="226120"/>
                  </a:cubicBezTo>
                  <a:lnTo>
                    <a:pt x="47050" y="258505"/>
                  </a:lnTo>
                  <a:lnTo>
                    <a:pt x="74672" y="286127"/>
                  </a:lnTo>
                  <a:lnTo>
                    <a:pt x="107057" y="261362"/>
                  </a:lnTo>
                  <a:cubicBezTo>
                    <a:pt x="117535" y="268030"/>
                    <a:pt x="129917" y="273745"/>
                    <a:pt x="142300" y="276602"/>
                  </a:cubicBezTo>
                  <a:lnTo>
                    <a:pt x="147062" y="316607"/>
                  </a:lnTo>
                  <a:lnTo>
                    <a:pt x="187067" y="316607"/>
                  </a:lnTo>
                  <a:lnTo>
                    <a:pt x="191830" y="276602"/>
                  </a:lnTo>
                  <a:cubicBezTo>
                    <a:pt x="204212" y="273745"/>
                    <a:pt x="216595" y="268982"/>
                    <a:pt x="227072" y="262315"/>
                  </a:cubicBezTo>
                  <a:lnTo>
                    <a:pt x="259457" y="286127"/>
                  </a:lnTo>
                  <a:lnTo>
                    <a:pt x="287080" y="258505"/>
                  </a:lnTo>
                  <a:lnTo>
                    <a:pt x="262315" y="227072"/>
                  </a:lnTo>
                  <a:cubicBezTo>
                    <a:pt x="268982" y="216595"/>
                    <a:pt x="273745" y="205165"/>
                    <a:pt x="276602" y="192782"/>
                  </a:cubicBezTo>
                  <a:lnTo>
                    <a:pt x="316607" y="188020"/>
                  </a:lnTo>
                  <a:lnTo>
                    <a:pt x="316607" y="148015"/>
                  </a:lnTo>
                  <a:lnTo>
                    <a:pt x="277555" y="141347"/>
                  </a:lnTo>
                  <a:cubicBezTo>
                    <a:pt x="274697" y="128965"/>
                    <a:pt x="269935" y="116582"/>
                    <a:pt x="263267" y="106105"/>
                  </a:cubicBezTo>
                  <a:lnTo>
                    <a:pt x="287080" y="73720"/>
                  </a:lnTo>
                  <a:lnTo>
                    <a:pt x="259457" y="46097"/>
                  </a:lnTo>
                  <a:lnTo>
                    <a:pt x="227072" y="70862"/>
                  </a:lnTo>
                  <a:cubicBezTo>
                    <a:pt x="216595" y="64195"/>
                    <a:pt x="205165" y="59432"/>
                    <a:pt x="192782" y="56575"/>
                  </a:cubicBezTo>
                  <a:close/>
                </a:path>
              </a:pathLst>
            </a:custGeom>
            <a:noFill/>
            <a:ln w="22093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47" name="Freeform: Shape 41">
              <a:extLst>
                <a:ext uri="{FF2B5EF4-FFF2-40B4-BE49-F238E27FC236}">
                  <a16:creationId xmlns:a16="http://schemas.microsoft.com/office/drawing/2014/main" id="{4BF8E7E8-B688-9619-56DF-21565359F451}"/>
                </a:ext>
              </a:extLst>
            </p:cNvPr>
            <p:cNvSpPr/>
            <p:nvPr/>
          </p:nvSpPr>
          <p:spPr>
            <a:xfrm>
              <a:off x="1701081" y="3664190"/>
              <a:ext cx="161925" cy="161925"/>
            </a:xfrm>
            <a:custGeom>
              <a:avLst/>
              <a:gdLst>
                <a:gd name="connsiteX0" fmla="*/ 117781 w 161925"/>
                <a:gd name="connsiteY0" fmla="*/ 55897 h 161925"/>
                <a:gd name="connsiteX1" fmla="*/ 114679 w 161925"/>
                <a:gd name="connsiteY1" fmla="*/ 117781 h 161925"/>
                <a:gd name="connsiteX2" fmla="*/ 52794 w 161925"/>
                <a:gd name="connsiteY2" fmla="*/ 114679 h 161925"/>
                <a:gd name="connsiteX3" fmla="*/ 55897 w 161925"/>
                <a:gd name="connsiteY3" fmla="*/ 52795 h 161925"/>
                <a:gd name="connsiteX4" fmla="*/ 117781 w 161925"/>
                <a:gd name="connsiteY4" fmla="*/ 5589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17781" y="55897"/>
                  </a:moveTo>
                  <a:cubicBezTo>
                    <a:pt x="134013" y="73842"/>
                    <a:pt x="132624" y="101549"/>
                    <a:pt x="114679" y="117781"/>
                  </a:cubicBezTo>
                  <a:cubicBezTo>
                    <a:pt x="96733" y="134013"/>
                    <a:pt x="69027" y="132624"/>
                    <a:pt x="52794" y="114679"/>
                  </a:cubicBezTo>
                  <a:cubicBezTo>
                    <a:pt x="36562" y="96733"/>
                    <a:pt x="37951" y="69027"/>
                    <a:pt x="55897" y="52795"/>
                  </a:cubicBezTo>
                  <a:cubicBezTo>
                    <a:pt x="73842" y="36562"/>
                    <a:pt x="101549" y="37951"/>
                    <a:pt x="117781" y="55897"/>
                  </a:cubicBezTo>
                  <a:close/>
                </a:path>
              </a:pathLst>
            </a:custGeom>
            <a:noFill/>
            <a:ln w="22093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48" name="Freeform: Shape 42">
              <a:extLst>
                <a:ext uri="{FF2B5EF4-FFF2-40B4-BE49-F238E27FC236}">
                  <a16:creationId xmlns:a16="http://schemas.microsoft.com/office/drawing/2014/main" id="{F7CC1ACD-22AD-44DE-0606-45F85D7EB1A1}"/>
                </a:ext>
              </a:extLst>
            </p:cNvPr>
            <p:cNvSpPr/>
            <p:nvPr/>
          </p:nvSpPr>
          <p:spPr>
            <a:xfrm>
              <a:off x="1649896" y="3612046"/>
              <a:ext cx="266700" cy="266700"/>
            </a:xfrm>
            <a:custGeom>
              <a:avLst/>
              <a:gdLst>
                <a:gd name="connsiteX0" fmla="*/ 157540 w 266700"/>
                <a:gd name="connsiteY0" fmla="*/ 48955 h 266700"/>
                <a:gd name="connsiteX1" fmla="*/ 153730 w 266700"/>
                <a:gd name="connsiteY1" fmla="*/ 16570 h 266700"/>
                <a:gd name="connsiteX2" fmla="*/ 121345 w 266700"/>
                <a:gd name="connsiteY2" fmla="*/ 16570 h 266700"/>
                <a:gd name="connsiteX3" fmla="*/ 116582 w 266700"/>
                <a:gd name="connsiteY3" fmla="*/ 48955 h 266700"/>
                <a:gd name="connsiteX4" fmla="*/ 88007 w 266700"/>
                <a:gd name="connsiteY4" fmla="*/ 60385 h 266700"/>
                <a:gd name="connsiteX5" fmla="*/ 62290 w 266700"/>
                <a:gd name="connsiteY5" fmla="*/ 40382 h 266700"/>
                <a:gd name="connsiteX6" fmla="*/ 40382 w 266700"/>
                <a:gd name="connsiteY6" fmla="*/ 63242 h 266700"/>
                <a:gd name="connsiteX7" fmla="*/ 60385 w 266700"/>
                <a:gd name="connsiteY7" fmla="*/ 89912 h 266700"/>
                <a:gd name="connsiteX8" fmla="*/ 48955 w 266700"/>
                <a:gd name="connsiteY8" fmla="*/ 117535 h 266700"/>
                <a:gd name="connsiteX9" fmla="*/ 16570 w 266700"/>
                <a:gd name="connsiteY9" fmla="*/ 121345 h 266700"/>
                <a:gd name="connsiteX10" fmla="*/ 16570 w 266700"/>
                <a:gd name="connsiteY10" fmla="*/ 153730 h 266700"/>
                <a:gd name="connsiteX11" fmla="*/ 48955 w 266700"/>
                <a:gd name="connsiteY11" fmla="*/ 158492 h 266700"/>
                <a:gd name="connsiteX12" fmla="*/ 60385 w 266700"/>
                <a:gd name="connsiteY12" fmla="*/ 187067 h 266700"/>
                <a:gd name="connsiteX13" fmla="*/ 39430 w 266700"/>
                <a:gd name="connsiteY13" fmla="*/ 210880 h 266700"/>
                <a:gd name="connsiteX14" fmla="*/ 61337 w 266700"/>
                <a:gd name="connsiteY14" fmla="*/ 232787 h 266700"/>
                <a:gd name="connsiteX15" fmla="*/ 87055 w 266700"/>
                <a:gd name="connsiteY15" fmla="*/ 212785 h 266700"/>
                <a:gd name="connsiteX16" fmla="*/ 114677 w 266700"/>
                <a:gd name="connsiteY16" fmla="*/ 225167 h 266700"/>
                <a:gd name="connsiteX17" fmla="*/ 118487 w 266700"/>
                <a:gd name="connsiteY17" fmla="*/ 257552 h 266700"/>
                <a:gd name="connsiteX18" fmla="*/ 150872 w 266700"/>
                <a:gd name="connsiteY18" fmla="*/ 257552 h 266700"/>
                <a:gd name="connsiteX19" fmla="*/ 154682 w 266700"/>
                <a:gd name="connsiteY19" fmla="*/ 226120 h 266700"/>
                <a:gd name="connsiteX20" fmla="*/ 183257 w 266700"/>
                <a:gd name="connsiteY20" fmla="*/ 214690 h 266700"/>
                <a:gd name="connsiteX21" fmla="*/ 208975 w 266700"/>
                <a:gd name="connsiteY21" fmla="*/ 233740 h 266700"/>
                <a:gd name="connsiteX22" fmla="*/ 230882 w 266700"/>
                <a:gd name="connsiteY22" fmla="*/ 211832 h 266700"/>
                <a:gd name="connsiteX23" fmla="*/ 211832 w 266700"/>
                <a:gd name="connsiteY23" fmla="*/ 186115 h 266700"/>
                <a:gd name="connsiteX24" fmla="*/ 223262 w 266700"/>
                <a:gd name="connsiteY24" fmla="*/ 158492 h 266700"/>
                <a:gd name="connsiteX25" fmla="*/ 255647 w 266700"/>
                <a:gd name="connsiteY25" fmla="*/ 154682 h 266700"/>
                <a:gd name="connsiteX26" fmla="*/ 255647 w 266700"/>
                <a:gd name="connsiteY26" fmla="*/ 122297 h 266700"/>
                <a:gd name="connsiteX27" fmla="*/ 223262 w 266700"/>
                <a:gd name="connsiteY27" fmla="*/ 117535 h 266700"/>
                <a:gd name="connsiteX28" fmla="*/ 211832 w 266700"/>
                <a:gd name="connsiteY28" fmla="*/ 89912 h 266700"/>
                <a:gd name="connsiteX29" fmla="*/ 230882 w 266700"/>
                <a:gd name="connsiteY29" fmla="*/ 64195 h 266700"/>
                <a:gd name="connsiteX30" fmla="*/ 208975 w 266700"/>
                <a:gd name="connsiteY30" fmla="*/ 42287 h 266700"/>
                <a:gd name="connsiteX31" fmla="*/ 183257 w 266700"/>
                <a:gd name="connsiteY31" fmla="*/ 61337 h 266700"/>
                <a:gd name="connsiteX32" fmla="*/ 157540 w 266700"/>
                <a:gd name="connsiteY32" fmla="*/ 4895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6700" h="266700">
                  <a:moveTo>
                    <a:pt x="157540" y="48955"/>
                  </a:moveTo>
                  <a:lnTo>
                    <a:pt x="153730" y="16570"/>
                  </a:lnTo>
                  <a:lnTo>
                    <a:pt x="121345" y="16570"/>
                  </a:lnTo>
                  <a:lnTo>
                    <a:pt x="116582" y="48955"/>
                  </a:lnTo>
                  <a:cubicBezTo>
                    <a:pt x="106105" y="50860"/>
                    <a:pt x="96580" y="55622"/>
                    <a:pt x="88007" y="60385"/>
                  </a:cubicBezTo>
                  <a:lnTo>
                    <a:pt x="62290" y="40382"/>
                  </a:lnTo>
                  <a:lnTo>
                    <a:pt x="40382" y="63242"/>
                  </a:lnTo>
                  <a:lnTo>
                    <a:pt x="60385" y="89912"/>
                  </a:lnTo>
                  <a:cubicBezTo>
                    <a:pt x="54670" y="98485"/>
                    <a:pt x="50860" y="108010"/>
                    <a:pt x="48955" y="117535"/>
                  </a:cubicBezTo>
                  <a:lnTo>
                    <a:pt x="16570" y="121345"/>
                  </a:lnTo>
                  <a:lnTo>
                    <a:pt x="16570" y="153730"/>
                  </a:lnTo>
                  <a:lnTo>
                    <a:pt x="48955" y="158492"/>
                  </a:lnTo>
                  <a:cubicBezTo>
                    <a:pt x="50860" y="168970"/>
                    <a:pt x="54670" y="178495"/>
                    <a:pt x="60385" y="187067"/>
                  </a:cubicBezTo>
                  <a:lnTo>
                    <a:pt x="39430" y="210880"/>
                  </a:lnTo>
                  <a:lnTo>
                    <a:pt x="61337" y="232787"/>
                  </a:lnTo>
                  <a:lnTo>
                    <a:pt x="87055" y="212785"/>
                  </a:lnTo>
                  <a:cubicBezTo>
                    <a:pt x="95627" y="218500"/>
                    <a:pt x="105152" y="222310"/>
                    <a:pt x="114677" y="225167"/>
                  </a:cubicBezTo>
                  <a:lnTo>
                    <a:pt x="118487" y="257552"/>
                  </a:lnTo>
                  <a:lnTo>
                    <a:pt x="150872" y="257552"/>
                  </a:lnTo>
                  <a:lnTo>
                    <a:pt x="154682" y="226120"/>
                  </a:lnTo>
                  <a:cubicBezTo>
                    <a:pt x="165160" y="224215"/>
                    <a:pt x="174685" y="220405"/>
                    <a:pt x="183257" y="214690"/>
                  </a:cubicBezTo>
                  <a:lnTo>
                    <a:pt x="208975" y="233740"/>
                  </a:lnTo>
                  <a:lnTo>
                    <a:pt x="230882" y="211832"/>
                  </a:lnTo>
                  <a:lnTo>
                    <a:pt x="211832" y="186115"/>
                  </a:lnTo>
                  <a:cubicBezTo>
                    <a:pt x="217547" y="177542"/>
                    <a:pt x="221357" y="168017"/>
                    <a:pt x="223262" y="158492"/>
                  </a:cubicBezTo>
                  <a:lnTo>
                    <a:pt x="255647" y="154682"/>
                  </a:lnTo>
                  <a:lnTo>
                    <a:pt x="255647" y="122297"/>
                  </a:lnTo>
                  <a:lnTo>
                    <a:pt x="223262" y="117535"/>
                  </a:lnTo>
                  <a:cubicBezTo>
                    <a:pt x="221357" y="107057"/>
                    <a:pt x="217547" y="98485"/>
                    <a:pt x="211832" y="89912"/>
                  </a:cubicBezTo>
                  <a:lnTo>
                    <a:pt x="230882" y="64195"/>
                  </a:lnTo>
                  <a:lnTo>
                    <a:pt x="208975" y="42287"/>
                  </a:lnTo>
                  <a:lnTo>
                    <a:pt x="183257" y="61337"/>
                  </a:lnTo>
                  <a:cubicBezTo>
                    <a:pt x="176590" y="55622"/>
                    <a:pt x="167065" y="51812"/>
                    <a:pt x="157540" y="48955"/>
                  </a:cubicBezTo>
                  <a:close/>
                </a:path>
              </a:pathLst>
            </a:custGeom>
            <a:noFill/>
            <a:ln w="22093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49" name="Freeform: Shape 43">
              <a:extLst>
                <a:ext uri="{FF2B5EF4-FFF2-40B4-BE49-F238E27FC236}">
                  <a16:creationId xmlns:a16="http://schemas.microsoft.com/office/drawing/2014/main" id="{8C7D0D3B-E8EC-F816-D39B-ACF66447952A}"/>
                </a:ext>
              </a:extLst>
            </p:cNvPr>
            <p:cNvSpPr/>
            <p:nvPr/>
          </p:nvSpPr>
          <p:spPr>
            <a:xfrm>
              <a:off x="1148684" y="3664266"/>
              <a:ext cx="161925" cy="161925"/>
            </a:xfrm>
            <a:custGeom>
              <a:avLst/>
              <a:gdLst>
                <a:gd name="connsiteX0" fmla="*/ 117781 w 161925"/>
                <a:gd name="connsiteY0" fmla="*/ 55897 h 161925"/>
                <a:gd name="connsiteX1" fmla="*/ 114679 w 161925"/>
                <a:gd name="connsiteY1" fmla="*/ 117781 h 161925"/>
                <a:gd name="connsiteX2" fmla="*/ 52795 w 161925"/>
                <a:gd name="connsiteY2" fmla="*/ 114679 h 161925"/>
                <a:gd name="connsiteX3" fmla="*/ 55897 w 161925"/>
                <a:gd name="connsiteY3" fmla="*/ 52794 h 161925"/>
                <a:gd name="connsiteX4" fmla="*/ 117781 w 161925"/>
                <a:gd name="connsiteY4" fmla="*/ 5589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17781" y="55897"/>
                  </a:moveTo>
                  <a:cubicBezTo>
                    <a:pt x="134013" y="73842"/>
                    <a:pt x="132624" y="101549"/>
                    <a:pt x="114679" y="117781"/>
                  </a:cubicBezTo>
                  <a:cubicBezTo>
                    <a:pt x="96733" y="134013"/>
                    <a:pt x="69027" y="132624"/>
                    <a:pt x="52795" y="114679"/>
                  </a:cubicBezTo>
                  <a:cubicBezTo>
                    <a:pt x="36562" y="96733"/>
                    <a:pt x="37951" y="69027"/>
                    <a:pt x="55897" y="52794"/>
                  </a:cubicBezTo>
                  <a:cubicBezTo>
                    <a:pt x="73842" y="36562"/>
                    <a:pt x="101549" y="37951"/>
                    <a:pt x="117781" y="55897"/>
                  </a:cubicBezTo>
                  <a:close/>
                </a:path>
              </a:pathLst>
            </a:custGeom>
            <a:noFill/>
            <a:ln w="22093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28EB1CDC-EAFF-0A5B-027C-E90242C98F58}"/>
                </a:ext>
              </a:extLst>
            </p:cNvPr>
            <p:cNvSpPr/>
            <p:nvPr/>
          </p:nvSpPr>
          <p:spPr>
            <a:xfrm>
              <a:off x="1097446" y="3612046"/>
              <a:ext cx="266700" cy="266700"/>
            </a:xfrm>
            <a:custGeom>
              <a:avLst/>
              <a:gdLst>
                <a:gd name="connsiteX0" fmla="*/ 157540 w 266700"/>
                <a:gd name="connsiteY0" fmla="*/ 48955 h 266700"/>
                <a:gd name="connsiteX1" fmla="*/ 153730 w 266700"/>
                <a:gd name="connsiteY1" fmla="*/ 16570 h 266700"/>
                <a:gd name="connsiteX2" fmla="*/ 121345 w 266700"/>
                <a:gd name="connsiteY2" fmla="*/ 16570 h 266700"/>
                <a:gd name="connsiteX3" fmla="*/ 116582 w 266700"/>
                <a:gd name="connsiteY3" fmla="*/ 48955 h 266700"/>
                <a:gd name="connsiteX4" fmla="*/ 88007 w 266700"/>
                <a:gd name="connsiteY4" fmla="*/ 60385 h 266700"/>
                <a:gd name="connsiteX5" fmla="*/ 62290 w 266700"/>
                <a:gd name="connsiteY5" fmla="*/ 40382 h 266700"/>
                <a:gd name="connsiteX6" fmla="*/ 40382 w 266700"/>
                <a:gd name="connsiteY6" fmla="*/ 63242 h 266700"/>
                <a:gd name="connsiteX7" fmla="*/ 60385 w 266700"/>
                <a:gd name="connsiteY7" fmla="*/ 89912 h 266700"/>
                <a:gd name="connsiteX8" fmla="*/ 48955 w 266700"/>
                <a:gd name="connsiteY8" fmla="*/ 117535 h 266700"/>
                <a:gd name="connsiteX9" fmla="*/ 16570 w 266700"/>
                <a:gd name="connsiteY9" fmla="*/ 121345 h 266700"/>
                <a:gd name="connsiteX10" fmla="*/ 16570 w 266700"/>
                <a:gd name="connsiteY10" fmla="*/ 153730 h 266700"/>
                <a:gd name="connsiteX11" fmla="*/ 48955 w 266700"/>
                <a:gd name="connsiteY11" fmla="*/ 158492 h 266700"/>
                <a:gd name="connsiteX12" fmla="*/ 60385 w 266700"/>
                <a:gd name="connsiteY12" fmla="*/ 187067 h 266700"/>
                <a:gd name="connsiteX13" fmla="*/ 39430 w 266700"/>
                <a:gd name="connsiteY13" fmla="*/ 210880 h 266700"/>
                <a:gd name="connsiteX14" fmla="*/ 61337 w 266700"/>
                <a:gd name="connsiteY14" fmla="*/ 232787 h 266700"/>
                <a:gd name="connsiteX15" fmla="*/ 87055 w 266700"/>
                <a:gd name="connsiteY15" fmla="*/ 212785 h 266700"/>
                <a:gd name="connsiteX16" fmla="*/ 114677 w 266700"/>
                <a:gd name="connsiteY16" fmla="*/ 225167 h 266700"/>
                <a:gd name="connsiteX17" fmla="*/ 118487 w 266700"/>
                <a:gd name="connsiteY17" fmla="*/ 257552 h 266700"/>
                <a:gd name="connsiteX18" fmla="*/ 150872 w 266700"/>
                <a:gd name="connsiteY18" fmla="*/ 257552 h 266700"/>
                <a:gd name="connsiteX19" fmla="*/ 154682 w 266700"/>
                <a:gd name="connsiteY19" fmla="*/ 226120 h 266700"/>
                <a:gd name="connsiteX20" fmla="*/ 183257 w 266700"/>
                <a:gd name="connsiteY20" fmla="*/ 214690 h 266700"/>
                <a:gd name="connsiteX21" fmla="*/ 208975 w 266700"/>
                <a:gd name="connsiteY21" fmla="*/ 233740 h 266700"/>
                <a:gd name="connsiteX22" fmla="*/ 230882 w 266700"/>
                <a:gd name="connsiteY22" fmla="*/ 211832 h 266700"/>
                <a:gd name="connsiteX23" fmla="*/ 211832 w 266700"/>
                <a:gd name="connsiteY23" fmla="*/ 186115 h 266700"/>
                <a:gd name="connsiteX24" fmla="*/ 223262 w 266700"/>
                <a:gd name="connsiteY24" fmla="*/ 158492 h 266700"/>
                <a:gd name="connsiteX25" fmla="*/ 255647 w 266700"/>
                <a:gd name="connsiteY25" fmla="*/ 154682 h 266700"/>
                <a:gd name="connsiteX26" fmla="*/ 255647 w 266700"/>
                <a:gd name="connsiteY26" fmla="*/ 122297 h 266700"/>
                <a:gd name="connsiteX27" fmla="*/ 223262 w 266700"/>
                <a:gd name="connsiteY27" fmla="*/ 117535 h 266700"/>
                <a:gd name="connsiteX28" fmla="*/ 211832 w 266700"/>
                <a:gd name="connsiteY28" fmla="*/ 89912 h 266700"/>
                <a:gd name="connsiteX29" fmla="*/ 230882 w 266700"/>
                <a:gd name="connsiteY29" fmla="*/ 64195 h 266700"/>
                <a:gd name="connsiteX30" fmla="*/ 208975 w 266700"/>
                <a:gd name="connsiteY30" fmla="*/ 42287 h 266700"/>
                <a:gd name="connsiteX31" fmla="*/ 183257 w 266700"/>
                <a:gd name="connsiteY31" fmla="*/ 61337 h 266700"/>
                <a:gd name="connsiteX32" fmla="*/ 157540 w 266700"/>
                <a:gd name="connsiteY32" fmla="*/ 4895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6700" h="266700">
                  <a:moveTo>
                    <a:pt x="157540" y="48955"/>
                  </a:moveTo>
                  <a:lnTo>
                    <a:pt x="153730" y="16570"/>
                  </a:lnTo>
                  <a:lnTo>
                    <a:pt x="121345" y="16570"/>
                  </a:lnTo>
                  <a:lnTo>
                    <a:pt x="116582" y="48955"/>
                  </a:lnTo>
                  <a:cubicBezTo>
                    <a:pt x="106105" y="50860"/>
                    <a:pt x="96580" y="55622"/>
                    <a:pt x="88007" y="60385"/>
                  </a:cubicBezTo>
                  <a:lnTo>
                    <a:pt x="62290" y="40382"/>
                  </a:lnTo>
                  <a:lnTo>
                    <a:pt x="40382" y="63242"/>
                  </a:lnTo>
                  <a:lnTo>
                    <a:pt x="60385" y="89912"/>
                  </a:lnTo>
                  <a:cubicBezTo>
                    <a:pt x="54670" y="98485"/>
                    <a:pt x="50860" y="108010"/>
                    <a:pt x="48955" y="117535"/>
                  </a:cubicBezTo>
                  <a:lnTo>
                    <a:pt x="16570" y="121345"/>
                  </a:lnTo>
                  <a:lnTo>
                    <a:pt x="16570" y="153730"/>
                  </a:lnTo>
                  <a:lnTo>
                    <a:pt x="48955" y="158492"/>
                  </a:lnTo>
                  <a:cubicBezTo>
                    <a:pt x="50860" y="168970"/>
                    <a:pt x="54670" y="178495"/>
                    <a:pt x="60385" y="187067"/>
                  </a:cubicBezTo>
                  <a:lnTo>
                    <a:pt x="39430" y="210880"/>
                  </a:lnTo>
                  <a:lnTo>
                    <a:pt x="61337" y="232787"/>
                  </a:lnTo>
                  <a:lnTo>
                    <a:pt x="87055" y="212785"/>
                  </a:lnTo>
                  <a:cubicBezTo>
                    <a:pt x="95627" y="218500"/>
                    <a:pt x="105152" y="222310"/>
                    <a:pt x="114677" y="225167"/>
                  </a:cubicBezTo>
                  <a:lnTo>
                    <a:pt x="118487" y="257552"/>
                  </a:lnTo>
                  <a:lnTo>
                    <a:pt x="150872" y="257552"/>
                  </a:lnTo>
                  <a:lnTo>
                    <a:pt x="154682" y="226120"/>
                  </a:lnTo>
                  <a:cubicBezTo>
                    <a:pt x="165160" y="224215"/>
                    <a:pt x="174685" y="220405"/>
                    <a:pt x="183257" y="214690"/>
                  </a:cubicBezTo>
                  <a:lnTo>
                    <a:pt x="208975" y="233740"/>
                  </a:lnTo>
                  <a:lnTo>
                    <a:pt x="230882" y="211832"/>
                  </a:lnTo>
                  <a:lnTo>
                    <a:pt x="211832" y="186115"/>
                  </a:lnTo>
                  <a:cubicBezTo>
                    <a:pt x="217547" y="177542"/>
                    <a:pt x="221357" y="168017"/>
                    <a:pt x="223262" y="158492"/>
                  </a:cubicBezTo>
                  <a:lnTo>
                    <a:pt x="255647" y="154682"/>
                  </a:lnTo>
                  <a:lnTo>
                    <a:pt x="255647" y="122297"/>
                  </a:lnTo>
                  <a:lnTo>
                    <a:pt x="223262" y="117535"/>
                  </a:lnTo>
                  <a:cubicBezTo>
                    <a:pt x="221357" y="107057"/>
                    <a:pt x="217547" y="98485"/>
                    <a:pt x="211832" y="89912"/>
                  </a:cubicBezTo>
                  <a:lnTo>
                    <a:pt x="230882" y="64195"/>
                  </a:lnTo>
                  <a:lnTo>
                    <a:pt x="208975" y="42287"/>
                  </a:lnTo>
                  <a:lnTo>
                    <a:pt x="183257" y="61337"/>
                  </a:lnTo>
                  <a:cubicBezTo>
                    <a:pt x="176590" y="55622"/>
                    <a:pt x="167065" y="51812"/>
                    <a:pt x="157540" y="48955"/>
                  </a:cubicBezTo>
                  <a:close/>
                </a:path>
              </a:pathLst>
            </a:custGeom>
            <a:noFill/>
            <a:ln w="22093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51" name="Freeform: Shape 45">
              <a:extLst>
                <a:ext uri="{FF2B5EF4-FFF2-40B4-BE49-F238E27FC236}">
                  <a16:creationId xmlns:a16="http://schemas.microsoft.com/office/drawing/2014/main" id="{EC4A1883-2F4A-597B-1B91-39D4C7B14319}"/>
                </a:ext>
              </a:extLst>
            </p:cNvPr>
            <p:cNvSpPr/>
            <p:nvPr/>
          </p:nvSpPr>
          <p:spPr>
            <a:xfrm>
              <a:off x="990589" y="4040495"/>
              <a:ext cx="428625" cy="28575"/>
            </a:xfrm>
            <a:custGeom>
              <a:avLst/>
              <a:gdLst>
                <a:gd name="connsiteX0" fmla="*/ 418701 w 428625"/>
                <a:gd name="connsiteY0" fmla="*/ 14841 h 28575"/>
                <a:gd name="connsiteX1" fmla="*/ 14841 w 428625"/>
                <a:gd name="connsiteY1" fmla="*/ 148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8625" h="28575">
                  <a:moveTo>
                    <a:pt x="418701" y="14841"/>
                  </a:moveTo>
                  <a:lnTo>
                    <a:pt x="14841" y="14841"/>
                  </a:lnTo>
                </a:path>
              </a:pathLst>
            </a:custGeom>
            <a:ln w="1978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52" name="Freeform: Shape 46">
              <a:extLst>
                <a:ext uri="{FF2B5EF4-FFF2-40B4-BE49-F238E27FC236}">
                  <a16:creationId xmlns:a16="http://schemas.microsoft.com/office/drawing/2014/main" id="{9400D21D-9D97-EE1E-D08C-93EBE293AD29}"/>
                </a:ext>
              </a:extLst>
            </p:cNvPr>
            <p:cNvSpPr/>
            <p:nvPr/>
          </p:nvSpPr>
          <p:spPr>
            <a:xfrm>
              <a:off x="990589" y="3313737"/>
              <a:ext cx="238125" cy="752475"/>
            </a:xfrm>
            <a:custGeom>
              <a:avLst/>
              <a:gdLst>
                <a:gd name="connsiteX0" fmla="*/ 14841 w 238125"/>
                <a:gd name="connsiteY0" fmla="*/ 741599 h 752475"/>
                <a:gd name="connsiteX1" fmla="*/ 14841 w 238125"/>
                <a:gd name="connsiteY1" fmla="*/ 42464 h 752475"/>
                <a:gd name="connsiteX2" fmla="*/ 42464 w 238125"/>
                <a:gd name="connsiteY2" fmla="*/ 14841 h 752475"/>
                <a:gd name="connsiteX3" fmla="*/ 227249 w 238125"/>
                <a:gd name="connsiteY3" fmla="*/ 14841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752475">
                  <a:moveTo>
                    <a:pt x="14841" y="741599"/>
                  </a:moveTo>
                  <a:lnTo>
                    <a:pt x="14841" y="42464"/>
                  </a:lnTo>
                  <a:cubicBezTo>
                    <a:pt x="14841" y="27224"/>
                    <a:pt x="27224" y="14841"/>
                    <a:pt x="42464" y="14841"/>
                  </a:cubicBezTo>
                  <a:lnTo>
                    <a:pt x="227249" y="14841"/>
                  </a:lnTo>
                </a:path>
              </a:pathLst>
            </a:custGeom>
            <a:noFill/>
            <a:ln w="1978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53" name="Freeform: Shape 47">
              <a:extLst>
                <a:ext uri="{FF2B5EF4-FFF2-40B4-BE49-F238E27FC236}">
                  <a16:creationId xmlns:a16="http://schemas.microsoft.com/office/drawing/2014/main" id="{E2F1D66C-C6DA-30DA-113A-2C9D356C5E41}"/>
                </a:ext>
              </a:extLst>
            </p:cNvPr>
            <p:cNvSpPr/>
            <p:nvPr/>
          </p:nvSpPr>
          <p:spPr>
            <a:xfrm>
              <a:off x="1394449" y="4040495"/>
              <a:ext cx="228600" cy="28575"/>
            </a:xfrm>
            <a:custGeom>
              <a:avLst/>
              <a:gdLst>
                <a:gd name="connsiteX0" fmla="*/ 14841 w 228600"/>
                <a:gd name="connsiteY0" fmla="*/ 14841 h 28575"/>
                <a:gd name="connsiteX1" fmla="*/ 216771 w 228600"/>
                <a:gd name="connsiteY1" fmla="*/ 148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28575">
                  <a:moveTo>
                    <a:pt x="14841" y="14841"/>
                  </a:moveTo>
                  <a:lnTo>
                    <a:pt x="216771" y="14841"/>
                  </a:lnTo>
                </a:path>
              </a:pathLst>
            </a:custGeom>
            <a:ln w="1978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54" name="Freeform: Shape 48">
              <a:extLst>
                <a:ext uri="{FF2B5EF4-FFF2-40B4-BE49-F238E27FC236}">
                  <a16:creationId xmlns:a16="http://schemas.microsoft.com/office/drawing/2014/main" id="{727495D9-2BDE-9ADA-DF35-85C0E9C66C81}"/>
                </a:ext>
              </a:extLst>
            </p:cNvPr>
            <p:cNvSpPr/>
            <p:nvPr/>
          </p:nvSpPr>
          <p:spPr>
            <a:xfrm>
              <a:off x="1786879" y="3313737"/>
              <a:ext cx="238125" cy="752475"/>
            </a:xfrm>
            <a:custGeom>
              <a:avLst/>
              <a:gdLst>
                <a:gd name="connsiteX0" fmla="*/ 228201 w 238125"/>
                <a:gd name="connsiteY0" fmla="*/ 741599 h 752475"/>
                <a:gd name="connsiteX1" fmla="*/ 228201 w 238125"/>
                <a:gd name="connsiteY1" fmla="*/ 42464 h 752475"/>
                <a:gd name="connsiteX2" fmla="*/ 200579 w 238125"/>
                <a:gd name="connsiteY2" fmla="*/ 14841 h 752475"/>
                <a:gd name="connsiteX3" fmla="*/ 14841 w 238125"/>
                <a:gd name="connsiteY3" fmla="*/ 14841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752475">
                  <a:moveTo>
                    <a:pt x="228201" y="741599"/>
                  </a:moveTo>
                  <a:lnTo>
                    <a:pt x="228201" y="42464"/>
                  </a:lnTo>
                  <a:cubicBezTo>
                    <a:pt x="228201" y="27224"/>
                    <a:pt x="215819" y="14841"/>
                    <a:pt x="200579" y="14841"/>
                  </a:cubicBezTo>
                  <a:lnTo>
                    <a:pt x="14841" y="14841"/>
                  </a:lnTo>
                </a:path>
              </a:pathLst>
            </a:custGeom>
            <a:noFill/>
            <a:ln w="1978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55" name="Freeform: Shape 49">
              <a:extLst>
                <a:ext uri="{FF2B5EF4-FFF2-40B4-BE49-F238E27FC236}">
                  <a16:creationId xmlns:a16="http://schemas.microsoft.com/office/drawing/2014/main" id="{93916517-FC0B-179C-68A0-F6962122EE52}"/>
                </a:ext>
              </a:extLst>
            </p:cNvPr>
            <p:cNvSpPr/>
            <p:nvPr/>
          </p:nvSpPr>
          <p:spPr>
            <a:xfrm>
              <a:off x="1037262" y="3359457"/>
              <a:ext cx="942975" cy="657225"/>
            </a:xfrm>
            <a:custGeom>
              <a:avLst/>
              <a:gdLst>
                <a:gd name="connsiteX0" fmla="*/ 764459 w 942975"/>
                <a:gd name="connsiteY0" fmla="*/ 14841 h 657225"/>
                <a:gd name="connsiteX1" fmla="*/ 931146 w 942975"/>
                <a:gd name="connsiteY1" fmla="*/ 14841 h 657225"/>
                <a:gd name="connsiteX2" fmla="*/ 931146 w 942975"/>
                <a:gd name="connsiteY2" fmla="*/ 649206 h 657225"/>
                <a:gd name="connsiteX3" fmla="*/ 14841 w 942975"/>
                <a:gd name="connsiteY3" fmla="*/ 649206 h 657225"/>
                <a:gd name="connsiteX4" fmla="*/ 14841 w 942975"/>
                <a:gd name="connsiteY4" fmla="*/ 14841 h 657225"/>
                <a:gd name="connsiteX5" fmla="*/ 180576 w 942975"/>
                <a:gd name="connsiteY5" fmla="*/ 1484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975" h="657225">
                  <a:moveTo>
                    <a:pt x="764459" y="14841"/>
                  </a:moveTo>
                  <a:lnTo>
                    <a:pt x="931146" y="14841"/>
                  </a:lnTo>
                  <a:lnTo>
                    <a:pt x="931146" y="649206"/>
                  </a:lnTo>
                  <a:lnTo>
                    <a:pt x="14841" y="649206"/>
                  </a:lnTo>
                  <a:lnTo>
                    <a:pt x="14841" y="14841"/>
                  </a:lnTo>
                  <a:lnTo>
                    <a:pt x="180576" y="14841"/>
                  </a:lnTo>
                </a:path>
              </a:pathLst>
            </a:custGeom>
            <a:noFill/>
            <a:ln w="1978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56" name="Freeform: Shape 50">
              <a:extLst>
                <a:ext uri="{FF2B5EF4-FFF2-40B4-BE49-F238E27FC236}">
                  <a16:creationId xmlns:a16="http://schemas.microsoft.com/office/drawing/2014/main" id="{73A0DABC-9841-22D0-CA0E-CE8AC4AB0C3C}"/>
                </a:ext>
              </a:extLst>
            </p:cNvPr>
            <p:cNvSpPr/>
            <p:nvPr/>
          </p:nvSpPr>
          <p:spPr>
            <a:xfrm>
              <a:off x="875337" y="4040495"/>
              <a:ext cx="1266825" cy="104775"/>
            </a:xfrm>
            <a:custGeom>
              <a:avLst/>
              <a:gdLst>
                <a:gd name="connsiteX0" fmla="*/ 130094 w 1266825"/>
                <a:gd name="connsiteY0" fmla="*/ 14841 h 104775"/>
                <a:gd name="connsiteX1" fmla="*/ 14841 w 1266825"/>
                <a:gd name="connsiteY1" fmla="*/ 14841 h 104775"/>
                <a:gd name="connsiteX2" fmla="*/ 14841 w 1266825"/>
                <a:gd name="connsiteY2" fmla="*/ 63419 h 104775"/>
                <a:gd name="connsiteX3" fmla="*/ 41511 w 1266825"/>
                <a:gd name="connsiteY3" fmla="*/ 90089 h 104775"/>
                <a:gd name="connsiteX4" fmla="*/ 1226421 w 1266825"/>
                <a:gd name="connsiteY4" fmla="*/ 90089 h 104775"/>
                <a:gd name="connsiteX5" fmla="*/ 1253091 w 1266825"/>
                <a:gd name="connsiteY5" fmla="*/ 63419 h 104775"/>
                <a:gd name="connsiteX6" fmla="*/ 1253091 w 1266825"/>
                <a:gd name="connsiteY6" fmla="*/ 14841 h 104775"/>
                <a:gd name="connsiteX7" fmla="*/ 1137839 w 1266825"/>
                <a:gd name="connsiteY7" fmla="*/ 1484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6825" h="104775">
                  <a:moveTo>
                    <a:pt x="130094" y="14841"/>
                  </a:moveTo>
                  <a:lnTo>
                    <a:pt x="14841" y="14841"/>
                  </a:lnTo>
                  <a:lnTo>
                    <a:pt x="14841" y="63419"/>
                  </a:lnTo>
                  <a:cubicBezTo>
                    <a:pt x="14841" y="78659"/>
                    <a:pt x="27224" y="90089"/>
                    <a:pt x="41511" y="90089"/>
                  </a:cubicBezTo>
                  <a:lnTo>
                    <a:pt x="1226421" y="90089"/>
                  </a:lnTo>
                  <a:cubicBezTo>
                    <a:pt x="1241661" y="90089"/>
                    <a:pt x="1253091" y="77706"/>
                    <a:pt x="1253091" y="63419"/>
                  </a:cubicBezTo>
                  <a:lnTo>
                    <a:pt x="1253091" y="14841"/>
                  </a:lnTo>
                  <a:lnTo>
                    <a:pt x="1137839" y="14841"/>
                  </a:lnTo>
                </a:path>
              </a:pathLst>
            </a:custGeom>
            <a:noFill/>
            <a:ln w="1978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57" name="Freeform: Shape 51">
              <a:extLst>
                <a:ext uri="{FF2B5EF4-FFF2-40B4-BE49-F238E27FC236}">
                  <a16:creationId xmlns:a16="http://schemas.microsoft.com/office/drawing/2014/main" id="{C7E3CCE0-D52B-07BA-60BE-0FEA8E158073}"/>
                </a:ext>
              </a:extLst>
            </p:cNvPr>
            <p:cNvSpPr/>
            <p:nvPr/>
          </p:nvSpPr>
          <p:spPr>
            <a:xfrm>
              <a:off x="1394449" y="4040495"/>
              <a:ext cx="228600" cy="47625"/>
            </a:xfrm>
            <a:custGeom>
              <a:avLst/>
              <a:gdLst>
                <a:gd name="connsiteX0" fmla="*/ 14841 w 228600"/>
                <a:gd name="connsiteY0" fmla="*/ 14841 h 47625"/>
                <a:gd name="connsiteX1" fmla="*/ 14841 w 228600"/>
                <a:gd name="connsiteY1" fmla="*/ 40559 h 47625"/>
                <a:gd name="connsiteX2" fmla="*/ 216771 w 228600"/>
                <a:gd name="connsiteY2" fmla="*/ 40559 h 47625"/>
                <a:gd name="connsiteX3" fmla="*/ 216771 w 228600"/>
                <a:gd name="connsiteY3" fmla="*/ 1484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47625">
                  <a:moveTo>
                    <a:pt x="14841" y="14841"/>
                  </a:moveTo>
                  <a:lnTo>
                    <a:pt x="14841" y="40559"/>
                  </a:lnTo>
                  <a:lnTo>
                    <a:pt x="216771" y="40559"/>
                  </a:lnTo>
                  <a:lnTo>
                    <a:pt x="216771" y="14841"/>
                  </a:lnTo>
                </a:path>
              </a:pathLst>
            </a:custGeom>
            <a:noFill/>
            <a:ln w="1978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  <p:sp>
          <p:nvSpPr>
            <p:cNvPr id="58" name="Freeform: Shape 52">
              <a:extLst>
                <a:ext uri="{FF2B5EF4-FFF2-40B4-BE49-F238E27FC236}">
                  <a16:creationId xmlns:a16="http://schemas.microsoft.com/office/drawing/2014/main" id="{4DBEB431-9EB2-BD08-7383-3A5B6AADCF6F}"/>
                </a:ext>
              </a:extLst>
            </p:cNvPr>
            <p:cNvSpPr/>
            <p:nvPr/>
          </p:nvSpPr>
          <p:spPr>
            <a:xfrm>
              <a:off x="1596379" y="4040495"/>
              <a:ext cx="428625" cy="28575"/>
            </a:xfrm>
            <a:custGeom>
              <a:avLst/>
              <a:gdLst>
                <a:gd name="connsiteX0" fmla="*/ 418701 w 428625"/>
                <a:gd name="connsiteY0" fmla="*/ 14841 h 28575"/>
                <a:gd name="connsiteX1" fmla="*/ 14841 w 428625"/>
                <a:gd name="connsiteY1" fmla="*/ 148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8625" h="28575">
                  <a:moveTo>
                    <a:pt x="418701" y="14841"/>
                  </a:moveTo>
                  <a:lnTo>
                    <a:pt x="14841" y="14841"/>
                  </a:lnTo>
                </a:path>
              </a:pathLst>
            </a:custGeom>
            <a:ln w="1978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D516C"/>
                </a:solidFill>
                <a:latin typeface="Arial"/>
              </a:endParaRPr>
            </a:p>
          </p:txBody>
        </p:sp>
      </p:grpSp>
      <p:grpSp>
        <p:nvGrpSpPr>
          <p:cNvPr id="59" name="Graphic 442">
            <a:extLst>
              <a:ext uri="{FF2B5EF4-FFF2-40B4-BE49-F238E27FC236}">
                <a16:creationId xmlns:a16="http://schemas.microsoft.com/office/drawing/2014/main" id="{CD134DB7-54BA-3802-2858-498FFDC48440}"/>
              </a:ext>
            </a:extLst>
          </p:cNvPr>
          <p:cNvGrpSpPr/>
          <p:nvPr/>
        </p:nvGrpSpPr>
        <p:grpSpPr>
          <a:xfrm>
            <a:off x="7505832" y="1578337"/>
            <a:ext cx="2611518" cy="2611518"/>
            <a:chOff x="1702402" y="7468280"/>
            <a:chExt cx="643689" cy="643689"/>
          </a:xfrm>
          <a:noFill/>
        </p:grpSpPr>
        <p:sp>
          <p:nvSpPr>
            <p:cNvPr id="60" name="Freeform: Shape 90">
              <a:extLst>
                <a:ext uri="{FF2B5EF4-FFF2-40B4-BE49-F238E27FC236}">
                  <a16:creationId xmlns:a16="http://schemas.microsoft.com/office/drawing/2014/main" id="{D0402E1D-38DA-B3C8-7484-81D5C109082B}"/>
                </a:ext>
              </a:extLst>
            </p:cNvPr>
            <p:cNvSpPr/>
            <p:nvPr/>
          </p:nvSpPr>
          <p:spPr>
            <a:xfrm>
              <a:off x="2105673" y="7805251"/>
              <a:ext cx="196325" cy="196325"/>
            </a:xfrm>
            <a:custGeom>
              <a:avLst/>
              <a:gdLst>
                <a:gd name="connsiteX0" fmla="*/ 23173 w 196325"/>
                <a:gd name="connsiteY0" fmla="*/ 154164 h 196325"/>
                <a:gd name="connsiteX1" fmla="*/ 27035 w 196325"/>
                <a:gd name="connsiteY1" fmla="*/ 158669 h 196325"/>
                <a:gd name="connsiteX2" fmla="*/ 30897 w 196325"/>
                <a:gd name="connsiteY2" fmla="*/ 163175 h 196325"/>
                <a:gd name="connsiteX3" fmla="*/ 34759 w 196325"/>
                <a:gd name="connsiteY3" fmla="*/ 167681 h 196325"/>
                <a:gd name="connsiteX4" fmla="*/ 60829 w 196325"/>
                <a:gd name="connsiteY4" fmla="*/ 154164 h 196325"/>
                <a:gd name="connsiteX5" fmla="*/ 79496 w 196325"/>
                <a:gd name="connsiteY5" fmla="*/ 163497 h 196325"/>
                <a:gd name="connsiteX6" fmla="*/ 84645 w 196325"/>
                <a:gd name="connsiteY6" fmla="*/ 192463 h 196325"/>
                <a:gd name="connsiteX7" fmla="*/ 90438 w 196325"/>
                <a:gd name="connsiteY7" fmla="*/ 192785 h 196325"/>
                <a:gd name="connsiteX8" fmla="*/ 96231 w 196325"/>
                <a:gd name="connsiteY8" fmla="*/ 193107 h 196325"/>
                <a:gd name="connsiteX9" fmla="*/ 102025 w 196325"/>
                <a:gd name="connsiteY9" fmla="*/ 193429 h 196325"/>
                <a:gd name="connsiteX10" fmla="*/ 111036 w 196325"/>
                <a:gd name="connsiteY10" fmla="*/ 165428 h 196325"/>
                <a:gd name="connsiteX11" fmla="*/ 130669 w 196325"/>
                <a:gd name="connsiteY11" fmla="*/ 158669 h 196325"/>
                <a:gd name="connsiteX12" fmla="*/ 154807 w 196325"/>
                <a:gd name="connsiteY12" fmla="*/ 175405 h 196325"/>
                <a:gd name="connsiteX13" fmla="*/ 159313 w 196325"/>
                <a:gd name="connsiteY13" fmla="*/ 171543 h 196325"/>
                <a:gd name="connsiteX14" fmla="*/ 163819 w 196325"/>
                <a:gd name="connsiteY14" fmla="*/ 167681 h 196325"/>
                <a:gd name="connsiteX15" fmla="*/ 168325 w 196325"/>
                <a:gd name="connsiteY15" fmla="*/ 163819 h 196325"/>
                <a:gd name="connsiteX16" fmla="*/ 154807 w 196325"/>
                <a:gd name="connsiteY16" fmla="*/ 137749 h 196325"/>
                <a:gd name="connsiteX17" fmla="*/ 164141 w 196325"/>
                <a:gd name="connsiteY17" fmla="*/ 119082 h 196325"/>
                <a:gd name="connsiteX18" fmla="*/ 193107 w 196325"/>
                <a:gd name="connsiteY18" fmla="*/ 113933 h 196325"/>
                <a:gd name="connsiteX19" fmla="*/ 193429 w 196325"/>
                <a:gd name="connsiteY19" fmla="*/ 108140 h 196325"/>
                <a:gd name="connsiteX20" fmla="*/ 193750 w 196325"/>
                <a:gd name="connsiteY20" fmla="*/ 102347 h 196325"/>
                <a:gd name="connsiteX21" fmla="*/ 194072 w 196325"/>
                <a:gd name="connsiteY21" fmla="*/ 96553 h 196325"/>
                <a:gd name="connsiteX22" fmla="*/ 166072 w 196325"/>
                <a:gd name="connsiteY22" fmla="*/ 87542 h 196325"/>
                <a:gd name="connsiteX23" fmla="*/ 159313 w 196325"/>
                <a:gd name="connsiteY23" fmla="*/ 67909 h 196325"/>
                <a:gd name="connsiteX24" fmla="*/ 176049 w 196325"/>
                <a:gd name="connsiteY24" fmla="*/ 43771 h 196325"/>
                <a:gd name="connsiteX25" fmla="*/ 172187 w 196325"/>
                <a:gd name="connsiteY25" fmla="*/ 39265 h 196325"/>
                <a:gd name="connsiteX26" fmla="*/ 168325 w 196325"/>
                <a:gd name="connsiteY26" fmla="*/ 34759 h 196325"/>
                <a:gd name="connsiteX27" fmla="*/ 164463 w 196325"/>
                <a:gd name="connsiteY27" fmla="*/ 30253 h 196325"/>
                <a:gd name="connsiteX28" fmla="*/ 138393 w 196325"/>
                <a:gd name="connsiteY28" fmla="*/ 43771 h 196325"/>
                <a:gd name="connsiteX29" fmla="*/ 119726 w 196325"/>
                <a:gd name="connsiteY29" fmla="*/ 34437 h 196325"/>
                <a:gd name="connsiteX30" fmla="*/ 114577 w 196325"/>
                <a:gd name="connsiteY30" fmla="*/ 5793 h 196325"/>
                <a:gd name="connsiteX31" fmla="*/ 108783 w 196325"/>
                <a:gd name="connsiteY31" fmla="*/ 5471 h 196325"/>
                <a:gd name="connsiteX32" fmla="*/ 102990 w 196325"/>
                <a:gd name="connsiteY32" fmla="*/ 5150 h 196325"/>
                <a:gd name="connsiteX33" fmla="*/ 97197 w 196325"/>
                <a:gd name="connsiteY33" fmla="*/ 4828 h 196325"/>
                <a:gd name="connsiteX34" fmla="*/ 88185 w 196325"/>
                <a:gd name="connsiteY34" fmla="*/ 32506 h 196325"/>
                <a:gd name="connsiteX35" fmla="*/ 68231 w 196325"/>
                <a:gd name="connsiteY35" fmla="*/ 39265 h 196325"/>
                <a:gd name="connsiteX36" fmla="*/ 44093 w 196325"/>
                <a:gd name="connsiteY36" fmla="*/ 22529 h 196325"/>
                <a:gd name="connsiteX37" fmla="*/ 39587 w 196325"/>
                <a:gd name="connsiteY37" fmla="*/ 26391 h 196325"/>
                <a:gd name="connsiteX38" fmla="*/ 35081 w 196325"/>
                <a:gd name="connsiteY38" fmla="*/ 30253 h 196325"/>
                <a:gd name="connsiteX39" fmla="*/ 30575 w 196325"/>
                <a:gd name="connsiteY39" fmla="*/ 34116 h 196325"/>
                <a:gd name="connsiteX40" fmla="*/ 43771 w 196325"/>
                <a:gd name="connsiteY40" fmla="*/ 60185 h 196325"/>
                <a:gd name="connsiteX41" fmla="*/ 34437 w 196325"/>
                <a:gd name="connsiteY41" fmla="*/ 79174 h 196325"/>
                <a:gd name="connsiteX42" fmla="*/ 5793 w 196325"/>
                <a:gd name="connsiteY42" fmla="*/ 84323 h 196325"/>
                <a:gd name="connsiteX43" fmla="*/ 5471 w 196325"/>
                <a:gd name="connsiteY43" fmla="*/ 90116 h 196325"/>
                <a:gd name="connsiteX44" fmla="*/ 5150 w 196325"/>
                <a:gd name="connsiteY44" fmla="*/ 95910 h 196325"/>
                <a:gd name="connsiteX45" fmla="*/ 4828 w 196325"/>
                <a:gd name="connsiteY45" fmla="*/ 101703 h 196325"/>
                <a:gd name="connsiteX46" fmla="*/ 32828 w 196325"/>
                <a:gd name="connsiteY46" fmla="*/ 110715 h 196325"/>
                <a:gd name="connsiteX47" fmla="*/ 39587 w 196325"/>
                <a:gd name="connsiteY47" fmla="*/ 130669 h 196325"/>
                <a:gd name="connsiteX48" fmla="*/ 23173 w 196325"/>
                <a:gd name="connsiteY48" fmla="*/ 154164 h 19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6325" h="196325">
                  <a:moveTo>
                    <a:pt x="23173" y="154164"/>
                  </a:moveTo>
                  <a:lnTo>
                    <a:pt x="27035" y="158669"/>
                  </a:lnTo>
                  <a:lnTo>
                    <a:pt x="30897" y="163175"/>
                  </a:lnTo>
                  <a:lnTo>
                    <a:pt x="34759" y="167681"/>
                  </a:lnTo>
                  <a:lnTo>
                    <a:pt x="60829" y="154164"/>
                  </a:lnTo>
                  <a:cubicBezTo>
                    <a:pt x="66622" y="158347"/>
                    <a:pt x="73059" y="161244"/>
                    <a:pt x="79496" y="163497"/>
                  </a:cubicBezTo>
                  <a:lnTo>
                    <a:pt x="84645" y="192463"/>
                  </a:lnTo>
                  <a:lnTo>
                    <a:pt x="90438" y="192785"/>
                  </a:lnTo>
                  <a:lnTo>
                    <a:pt x="96231" y="193107"/>
                  </a:lnTo>
                  <a:lnTo>
                    <a:pt x="102025" y="193429"/>
                  </a:lnTo>
                  <a:lnTo>
                    <a:pt x="111036" y="165428"/>
                  </a:lnTo>
                  <a:cubicBezTo>
                    <a:pt x="117795" y="164141"/>
                    <a:pt x="124554" y="161888"/>
                    <a:pt x="130669" y="158669"/>
                  </a:cubicBezTo>
                  <a:lnTo>
                    <a:pt x="154807" y="175405"/>
                  </a:lnTo>
                  <a:lnTo>
                    <a:pt x="159313" y="171543"/>
                  </a:lnTo>
                  <a:lnTo>
                    <a:pt x="163819" y="167681"/>
                  </a:lnTo>
                  <a:lnTo>
                    <a:pt x="168325" y="163819"/>
                  </a:lnTo>
                  <a:lnTo>
                    <a:pt x="154807" y="137749"/>
                  </a:lnTo>
                  <a:cubicBezTo>
                    <a:pt x="158991" y="131956"/>
                    <a:pt x="161888" y="125841"/>
                    <a:pt x="164141" y="119082"/>
                  </a:cubicBezTo>
                  <a:lnTo>
                    <a:pt x="193107" y="113933"/>
                  </a:lnTo>
                  <a:lnTo>
                    <a:pt x="193429" y="108140"/>
                  </a:lnTo>
                  <a:lnTo>
                    <a:pt x="193750" y="102347"/>
                  </a:lnTo>
                  <a:lnTo>
                    <a:pt x="194072" y="96553"/>
                  </a:lnTo>
                  <a:lnTo>
                    <a:pt x="166072" y="87542"/>
                  </a:lnTo>
                  <a:cubicBezTo>
                    <a:pt x="164784" y="80783"/>
                    <a:pt x="162853" y="74024"/>
                    <a:pt x="159313" y="67909"/>
                  </a:cubicBezTo>
                  <a:lnTo>
                    <a:pt x="176049" y="43771"/>
                  </a:lnTo>
                  <a:lnTo>
                    <a:pt x="172187" y="39265"/>
                  </a:lnTo>
                  <a:lnTo>
                    <a:pt x="168325" y="34759"/>
                  </a:lnTo>
                  <a:lnTo>
                    <a:pt x="164463" y="30253"/>
                  </a:lnTo>
                  <a:lnTo>
                    <a:pt x="138393" y="43771"/>
                  </a:lnTo>
                  <a:cubicBezTo>
                    <a:pt x="132600" y="39587"/>
                    <a:pt x="126163" y="36690"/>
                    <a:pt x="119726" y="34437"/>
                  </a:cubicBezTo>
                  <a:lnTo>
                    <a:pt x="114577" y="5793"/>
                  </a:lnTo>
                  <a:lnTo>
                    <a:pt x="108783" y="5471"/>
                  </a:lnTo>
                  <a:lnTo>
                    <a:pt x="102990" y="5150"/>
                  </a:lnTo>
                  <a:lnTo>
                    <a:pt x="97197" y="4828"/>
                  </a:lnTo>
                  <a:lnTo>
                    <a:pt x="88185" y="32506"/>
                  </a:lnTo>
                  <a:cubicBezTo>
                    <a:pt x="81427" y="33794"/>
                    <a:pt x="74668" y="36047"/>
                    <a:pt x="68231" y="39265"/>
                  </a:cubicBezTo>
                  <a:lnTo>
                    <a:pt x="44093" y="22529"/>
                  </a:lnTo>
                  <a:lnTo>
                    <a:pt x="39587" y="26391"/>
                  </a:lnTo>
                  <a:lnTo>
                    <a:pt x="35081" y="30253"/>
                  </a:lnTo>
                  <a:lnTo>
                    <a:pt x="30575" y="34116"/>
                  </a:lnTo>
                  <a:lnTo>
                    <a:pt x="43771" y="60185"/>
                  </a:lnTo>
                  <a:cubicBezTo>
                    <a:pt x="39587" y="65978"/>
                    <a:pt x="36690" y="72415"/>
                    <a:pt x="34437" y="79174"/>
                  </a:cubicBezTo>
                  <a:lnTo>
                    <a:pt x="5793" y="84323"/>
                  </a:lnTo>
                  <a:lnTo>
                    <a:pt x="5471" y="90116"/>
                  </a:lnTo>
                  <a:lnTo>
                    <a:pt x="5150" y="95910"/>
                  </a:lnTo>
                  <a:lnTo>
                    <a:pt x="4828" y="101703"/>
                  </a:lnTo>
                  <a:lnTo>
                    <a:pt x="32828" y="110715"/>
                  </a:lnTo>
                  <a:cubicBezTo>
                    <a:pt x="34115" y="117473"/>
                    <a:pt x="36368" y="124232"/>
                    <a:pt x="39587" y="130669"/>
                  </a:cubicBezTo>
                  <a:lnTo>
                    <a:pt x="23173" y="154164"/>
                  </a:lnTo>
                  <a:close/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61" name="Freeform: Shape 92">
              <a:extLst>
                <a:ext uri="{FF2B5EF4-FFF2-40B4-BE49-F238E27FC236}">
                  <a16:creationId xmlns:a16="http://schemas.microsoft.com/office/drawing/2014/main" id="{439A0A25-6A49-D3F5-CC77-72BD60D28C17}"/>
                </a:ext>
              </a:extLst>
            </p:cNvPr>
            <p:cNvSpPr/>
            <p:nvPr/>
          </p:nvSpPr>
          <p:spPr>
            <a:xfrm>
              <a:off x="2162961" y="7861574"/>
              <a:ext cx="83680" cy="83680"/>
            </a:xfrm>
            <a:custGeom>
              <a:avLst/>
              <a:gdLst>
                <a:gd name="connsiteX0" fmla="*/ 80139 w 83679"/>
                <a:gd name="connsiteY0" fmla="*/ 42483 h 83679"/>
                <a:gd name="connsiteX1" fmla="*/ 42483 w 83679"/>
                <a:gd name="connsiteY1" fmla="*/ 80139 h 83679"/>
                <a:gd name="connsiteX2" fmla="*/ 4828 w 83679"/>
                <a:gd name="connsiteY2" fmla="*/ 42483 h 83679"/>
                <a:gd name="connsiteX3" fmla="*/ 42483 w 83679"/>
                <a:gd name="connsiteY3" fmla="*/ 4828 h 83679"/>
                <a:gd name="connsiteX4" fmla="*/ 80139 w 83679"/>
                <a:gd name="connsiteY4" fmla="*/ 42483 h 8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79" h="83679">
                  <a:moveTo>
                    <a:pt x="80139" y="42483"/>
                  </a:moveTo>
                  <a:cubicBezTo>
                    <a:pt x="80139" y="63280"/>
                    <a:pt x="63280" y="80139"/>
                    <a:pt x="42483" y="80139"/>
                  </a:cubicBezTo>
                  <a:cubicBezTo>
                    <a:pt x="21687" y="80139"/>
                    <a:pt x="4828" y="63280"/>
                    <a:pt x="4828" y="42483"/>
                  </a:cubicBezTo>
                  <a:cubicBezTo>
                    <a:pt x="4828" y="21687"/>
                    <a:pt x="21687" y="4828"/>
                    <a:pt x="42483" y="4828"/>
                  </a:cubicBezTo>
                  <a:cubicBezTo>
                    <a:pt x="63280" y="4828"/>
                    <a:pt x="80139" y="21687"/>
                    <a:pt x="80139" y="42483"/>
                  </a:cubicBezTo>
                  <a:close/>
                </a:path>
              </a:pathLst>
            </a:custGeom>
            <a:grpFill/>
            <a:ln w="12700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62" name="Freeform: Shape 93">
              <a:extLst>
                <a:ext uri="{FF2B5EF4-FFF2-40B4-BE49-F238E27FC236}">
                  <a16:creationId xmlns:a16="http://schemas.microsoft.com/office/drawing/2014/main" id="{5E9F55EE-4DBF-F44D-4362-9EB9419F5C29}"/>
                </a:ext>
              </a:extLst>
            </p:cNvPr>
            <p:cNvSpPr/>
            <p:nvPr/>
          </p:nvSpPr>
          <p:spPr>
            <a:xfrm>
              <a:off x="1881669" y="7724468"/>
              <a:ext cx="289660" cy="202762"/>
            </a:xfrm>
            <a:custGeom>
              <a:avLst/>
              <a:gdLst>
                <a:gd name="connsiteX0" fmla="*/ 288051 w 289660"/>
                <a:gd name="connsiteY0" fmla="*/ 93657 h 202762"/>
                <a:gd name="connsiteX1" fmla="*/ 288051 w 289660"/>
                <a:gd name="connsiteY1" fmla="*/ 12552 h 202762"/>
                <a:gd name="connsiteX2" fmla="*/ 280327 w 289660"/>
                <a:gd name="connsiteY2" fmla="*/ 4828 h 202762"/>
                <a:gd name="connsiteX3" fmla="*/ 12552 w 289660"/>
                <a:gd name="connsiteY3" fmla="*/ 4828 h 202762"/>
                <a:gd name="connsiteX4" fmla="*/ 4828 w 289660"/>
                <a:gd name="connsiteY4" fmla="*/ 12552 h 202762"/>
                <a:gd name="connsiteX5" fmla="*/ 4828 w 289660"/>
                <a:gd name="connsiteY5" fmla="*/ 190854 h 202762"/>
                <a:gd name="connsiteX6" fmla="*/ 12552 w 289660"/>
                <a:gd name="connsiteY6" fmla="*/ 198578 h 202762"/>
                <a:gd name="connsiteX7" fmla="*/ 225613 w 289660"/>
                <a:gd name="connsiteY7" fmla="*/ 198578 h 20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660" h="202762">
                  <a:moveTo>
                    <a:pt x="288051" y="93657"/>
                  </a:moveTo>
                  <a:lnTo>
                    <a:pt x="288051" y="12552"/>
                  </a:lnTo>
                  <a:cubicBezTo>
                    <a:pt x="288051" y="8046"/>
                    <a:pt x="284511" y="4828"/>
                    <a:pt x="280327" y="4828"/>
                  </a:cubicBezTo>
                  <a:lnTo>
                    <a:pt x="12552" y="4828"/>
                  </a:lnTo>
                  <a:cubicBezTo>
                    <a:pt x="8046" y="4828"/>
                    <a:pt x="4828" y="8368"/>
                    <a:pt x="4828" y="12552"/>
                  </a:cubicBezTo>
                  <a:lnTo>
                    <a:pt x="4828" y="190854"/>
                  </a:lnTo>
                  <a:cubicBezTo>
                    <a:pt x="4828" y="195360"/>
                    <a:pt x="8368" y="198578"/>
                    <a:pt x="12552" y="198578"/>
                  </a:cubicBezTo>
                  <a:lnTo>
                    <a:pt x="225613" y="198578"/>
                  </a:lnTo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63" name="Freeform: Shape 94">
              <a:extLst>
                <a:ext uri="{FF2B5EF4-FFF2-40B4-BE49-F238E27FC236}">
                  <a16:creationId xmlns:a16="http://schemas.microsoft.com/office/drawing/2014/main" id="{D2C60392-D40D-E989-58D5-5025E7E8784C}"/>
                </a:ext>
              </a:extLst>
            </p:cNvPr>
            <p:cNvSpPr/>
            <p:nvPr/>
          </p:nvSpPr>
          <p:spPr>
            <a:xfrm>
              <a:off x="1826956" y="7941070"/>
              <a:ext cx="296097" cy="35403"/>
            </a:xfrm>
            <a:custGeom>
              <a:avLst/>
              <a:gdLst>
                <a:gd name="connsiteX0" fmla="*/ 291913 w 296096"/>
                <a:gd name="connsiteY0" fmla="*/ 33472 h 35402"/>
                <a:gd name="connsiteX1" fmla="*/ 28000 w 296096"/>
                <a:gd name="connsiteY1" fmla="*/ 33472 h 35402"/>
                <a:gd name="connsiteX2" fmla="*/ 4828 w 296096"/>
                <a:gd name="connsiteY2" fmla="*/ 23495 h 35402"/>
                <a:gd name="connsiteX3" fmla="*/ 4828 w 296096"/>
                <a:gd name="connsiteY3" fmla="*/ 4828 h 35402"/>
                <a:gd name="connsiteX4" fmla="*/ 42483 w 296096"/>
                <a:gd name="connsiteY4" fmla="*/ 4828 h 3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096" h="35402">
                  <a:moveTo>
                    <a:pt x="291913" y="33472"/>
                  </a:moveTo>
                  <a:lnTo>
                    <a:pt x="28000" y="33472"/>
                  </a:lnTo>
                  <a:cubicBezTo>
                    <a:pt x="28000" y="33472"/>
                    <a:pt x="11265" y="33472"/>
                    <a:pt x="4828" y="23495"/>
                  </a:cubicBezTo>
                  <a:lnTo>
                    <a:pt x="4828" y="4828"/>
                  </a:lnTo>
                  <a:lnTo>
                    <a:pt x="42483" y="4828"/>
                  </a:lnTo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68" name="Freeform: Shape 95">
              <a:extLst>
                <a:ext uri="{FF2B5EF4-FFF2-40B4-BE49-F238E27FC236}">
                  <a16:creationId xmlns:a16="http://schemas.microsoft.com/office/drawing/2014/main" id="{62FF6D78-72AA-3C00-BC27-22B004C28206}"/>
                </a:ext>
              </a:extLst>
            </p:cNvPr>
            <p:cNvSpPr/>
            <p:nvPr/>
          </p:nvSpPr>
          <p:spPr>
            <a:xfrm>
              <a:off x="1861071" y="7706123"/>
              <a:ext cx="331500" cy="241383"/>
            </a:xfrm>
            <a:custGeom>
              <a:avLst/>
              <a:gdLst>
                <a:gd name="connsiteX0" fmla="*/ 327638 w 331499"/>
                <a:gd name="connsiteY0" fmla="*/ 93335 h 241383"/>
                <a:gd name="connsiteX1" fmla="*/ 327638 w 331499"/>
                <a:gd name="connsiteY1" fmla="*/ 12552 h 241383"/>
                <a:gd name="connsiteX2" fmla="*/ 319913 w 331499"/>
                <a:gd name="connsiteY2" fmla="*/ 4828 h 241383"/>
                <a:gd name="connsiteX3" fmla="*/ 12552 w 331499"/>
                <a:gd name="connsiteY3" fmla="*/ 4828 h 241383"/>
                <a:gd name="connsiteX4" fmla="*/ 4828 w 331499"/>
                <a:gd name="connsiteY4" fmla="*/ 12552 h 241383"/>
                <a:gd name="connsiteX5" fmla="*/ 4828 w 331499"/>
                <a:gd name="connsiteY5" fmla="*/ 232050 h 241383"/>
                <a:gd name="connsiteX6" fmla="*/ 12552 w 331499"/>
                <a:gd name="connsiteY6" fmla="*/ 239774 h 241383"/>
                <a:gd name="connsiteX7" fmla="*/ 255223 w 331499"/>
                <a:gd name="connsiteY7" fmla="*/ 239774 h 24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499" h="241383">
                  <a:moveTo>
                    <a:pt x="327638" y="93335"/>
                  </a:moveTo>
                  <a:lnTo>
                    <a:pt x="327638" y="12552"/>
                  </a:lnTo>
                  <a:cubicBezTo>
                    <a:pt x="327638" y="8046"/>
                    <a:pt x="324097" y="4828"/>
                    <a:pt x="319913" y="4828"/>
                  </a:cubicBezTo>
                  <a:lnTo>
                    <a:pt x="12552" y="4828"/>
                  </a:lnTo>
                  <a:cubicBezTo>
                    <a:pt x="8046" y="4828"/>
                    <a:pt x="4828" y="8368"/>
                    <a:pt x="4828" y="12552"/>
                  </a:cubicBezTo>
                  <a:lnTo>
                    <a:pt x="4828" y="232050"/>
                  </a:lnTo>
                  <a:cubicBezTo>
                    <a:pt x="4828" y="236556"/>
                    <a:pt x="8368" y="239774"/>
                    <a:pt x="12552" y="239774"/>
                  </a:cubicBezTo>
                  <a:lnTo>
                    <a:pt x="255223" y="239774"/>
                  </a:lnTo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69" name="Freeform: Shape 96">
              <a:extLst>
                <a:ext uri="{FF2B5EF4-FFF2-40B4-BE49-F238E27FC236}">
                  <a16:creationId xmlns:a16="http://schemas.microsoft.com/office/drawing/2014/main" id="{72A029FF-FBAD-B979-444C-D0EE05080170}"/>
                </a:ext>
              </a:extLst>
            </p:cNvPr>
            <p:cNvSpPr/>
            <p:nvPr/>
          </p:nvSpPr>
          <p:spPr>
            <a:xfrm>
              <a:off x="1878622" y="7684271"/>
              <a:ext cx="28966" cy="28966"/>
            </a:xfrm>
            <a:custGeom>
              <a:avLst/>
              <a:gdLst>
                <a:gd name="connsiteX0" fmla="*/ 25104 w 28966"/>
                <a:gd name="connsiteY0" fmla="*/ 25104 h 28966"/>
                <a:gd name="connsiteX1" fmla="*/ 4828 w 28966"/>
                <a:gd name="connsiteY1" fmla="*/ 25104 h 28966"/>
                <a:gd name="connsiteX2" fmla="*/ 4828 w 28966"/>
                <a:gd name="connsiteY2" fmla="*/ 4828 h 28966"/>
                <a:gd name="connsiteX3" fmla="*/ 25104 w 28966"/>
                <a:gd name="connsiteY3" fmla="*/ 4828 h 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" h="28966">
                  <a:moveTo>
                    <a:pt x="25104" y="25104"/>
                  </a:moveTo>
                  <a:lnTo>
                    <a:pt x="4828" y="25104"/>
                  </a:lnTo>
                  <a:lnTo>
                    <a:pt x="4828" y="4828"/>
                  </a:lnTo>
                  <a:lnTo>
                    <a:pt x="25104" y="4828"/>
                  </a:lnTo>
                  <a:close/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71" name="Freeform: Shape 97">
              <a:extLst>
                <a:ext uri="{FF2B5EF4-FFF2-40B4-BE49-F238E27FC236}">
                  <a16:creationId xmlns:a16="http://schemas.microsoft.com/office/drawing/2014/main" id="{897F2631-264D-9147-4B6A-BEF9C480E03A}"/>
                </a:ext>
              </a:extLst>
            </p:cNvPr>
            <p:cNvSpPr/>
            <p:nvPr/>
          </p:nvSpPr>
          <p:spPr>
            <a:xfrm>
              <a:off x="1850099" y="7644481"/>
              <a:ext cx="28966" cy="28966"/>
            </a:xfrm>
            <a:custGeom>
              <a:avLst/>
              <a:gdLst>
                <a:gd name="connsiteX0" fmla="*/ 25104 w 28966"/>
                <a:gd name="connsiteY0" fmla="*/ 25104 h 28966"/>
                <a:gd name="connsiteX1" fmla="*/ 4828 w 28966"/>
                <a:gd name="connsiteY1" fmla="*/ 25104 h 28966"/>
                <a:gd name="connsiteX2" fmla="*/ 4828 w 28966"/>
                <a:gd name="connsiteY2" fmla="*/ 4828 h 28966"/>
                <a:gd name="connsiteX3" fmla="*/ 25104 w 28966"/>
                <a:gd name="connsiteY3" fmla="*/ 4828 h 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" h="28966">
                  <a:moveTo>
                    <a:pt x="25104" y="25104"/>
                  </a:moveTo>
                  <a:lnTo>
                    <a:pt x="4828" y="25104"/>
                  </a:lnTo>
                  <a:lnTo>
                    <a:pt x="4828" y="4828"/>
                  </a:lnTo>
                  <a:lnTo>
                    <a:pt x="25104" y="4828"/>
                  </a:lnTo>
                  <a:close/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72" name="Freeform: Shape 98">
              <a:extLst>
                <a:ext uri="{FF2B5EF4-FFF2-40B4-BE49-F238E27FC236}">
                  <a16:creationId xmlns:a16="http://schemas.microsoft.com/office/drawing/2014/main" id="{A7C6D331-F96D-EBAB-9448-28ADB519103F}"/>
                </a:ext>
              </a:extLst>
            </p:cNvPr>
            <p:cNvSpPr/>
            <p:nvPr/>
          </p:nvSpPr>
          <p:spPr>
            <a:xfrm>
              <a:off x="1889602" y="7601285"/>
              <a:ext cx="28966" cy="28966"/>
            </a:xfrm>
            <a:custGeom>
              <a:avLst/>
              <a:gdLst>
                <a:gd name="connsiteX0" fmla="*/ 25104 w 28966"/>
                <a:gd name="connsiteY0" fmla="*/ 25104 h 28966"/>
                <a:gd name="connsiteX1" fmla="*/ 4828 w 28966"/>
                <a:gd name="connsiteY1" fmla="*/ 25104 h 28966"/>
                <a:gd name="connsiteX2" fmla="*/ 4828 w 28966"/>
                <a:gd name="connsiteY2" fmla="*/ 4828 h 28966"/>
                <a:gd name="connsiteX3" fmla="*/ 25104 w 28966"/>
                <a:gd name="connsiteY3" fmla="*/ 4828 h 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" h="28966">
                  <a:moveTo>
                    <a:pt x="25104" y="25104"/>
                  </a:moveTo>
                  <a:lnTo>
                    <a:pt x="4828" y="25104"/>
                  </a:lnTo>
                  <a:lnTo>
                    <a:pt x="4828" y="4828"/>
                  </a:lnTo>
                  <a:lnTo>
                    <a:pt x="25104" y="4828"/>
                  </a:lnTo>
                  <a:close/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73" name="Freeform: Shape 99">
              <a:extLst>
                <a:ext uri="{FF2B5EF4-FFF2-40B4-BE49-F238E27FC236}">
                  <a16:creationId xmlns:a16="http://schemas.microsoft.com/office/drawing/2014/main" id="{92DC91B9-A255-A715-5519-8686EDE92A07}"/>
                </a:ext>
              </a:extLst>
            </p:cNvPr>
            <p:cNvSpPr/>
            <p:nvPr/>
          </p:nvSpPr>
          <p:spPr>
            <a:xfrm>
              <a:off x="1739942" y="7581534"/>
              <a:ext cx="28966" cy="28966"/>
            </a:xfrm>
            <a:custGeom>
              <a:avLst/>
              <a:gdLst>
                <a:gd name="connsiteX0" fmla="*/ 25104 w 28966"/>
                <a:gd name="connsiteY0" fmla="*/ 25104 h 28966"/>
                <a:gd name="connsiteX1" fmla="*/ 4828 w 28966"/>
                <a:gd name="connsiteY1" fmla="*/ 25104 h 28966"/>
                <a:gd name="connsiteX2" fmla="*/ 4828 w 28966"/>
                <a:gd name="connsiteY2" fmla="*/ 4828 h 28966"/>
                <a:gd name="connsiteX3" fmla="*/ 25104 w 28966"/>
                <a:gd name="connsiteY3" fmla="*/ 4828 h 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" h="28966">
                  <a:moveTo>
                    <a:pt x="25104" y="25104"/>
                  </a:moveTo>
                  <a:lnTo>
                    <a:pt x="4828" y="25104"/>
                  </a:lnTo>
                  <a:lnTo>
                    <a:pt x="4828" y="4828"/>
                  </a:lnTo>
                  <a:lnTo>
                    <a:pt x="25104" y="4828"/>
                  </a:lnTo>
                  <a:close/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74" name="Freeform: Shape 100">
              <a:extLst>
                <a:ext uri="{FF2B5EF4-FFF2-40B4-BE49-F238E27FC236}">
                  <a16:creationId xmlns:a16="http://schemas.microsoft.com/office/drawing/2014/main" id="{108D5C07-29C0-EB40-6558-7B0598D0C707}"/>
                </a:ext>
              </a:extLst>
            </p:cNvPr>
            <p:cNvSpPr/>
            <p:nvPr/>
          </p:nvSpPr>
          <p:spPr>
            <a:xfrm>
              <a:off x="1921417" y="7667187"/>
              <a:ext cx="28966" cy="28966"/>
            </a:xfrm>
            <a:custGeom>
              <a:avLst/>
              <a:gdLst>
                <a:gd name="connsiteX0" fmla="*/ 25104 w 28966"/>
                <a:gd name="connsiteY0" fmla="*/ 25104 h 28966"/>
                <a:gd name="connsiteX1" fmla="*/ 4828 w 28966"/>
                <a:gd name="connsiteY1" fmla="*/ 25104 h 28966"/>
                <a:gd name="connsiteX2" fmla="*/ 4828 w 28966"/>
                <a:gd name="connsiteY2" fmla="*/ 4828 h 28966"/>
                <a:gd name="connsiteX3" fmla="*/ 25104 w 28966"/>
                <a:gd name="connsiteY3" fmla="*/ 4828 h 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" h="28966">
                  <a:moveTo>
                    <a:pt x="25104" y="25104"/>
                  </a:moveTo>
                  <a:lnTo>
                    <a:pt x="4828" y="25104"/>
                  </a:lnTo>
                  <a:lnTo>
                    <a:pt x="4828" y="4828"/>
                  </a:lnTo>
                  <a:lnTo>
                    <a:pt x="25104" y="4828"/>
                  </a:lnTo>
                  <a:close/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75" name="Freeform: Shape 101">
              <a:extLst>
                <a:ext uri="{FF2B5EF4-FFF2-40B4-BE49-F238E27FC236}">
                  <a16:creationId xmlns:a16="http://schemas.microsoft.com/office/drawing/2014/main" id="{E783BC9D-A2DD-3D34-DF71-6706D794F225}"/>
                </a:ext>
              </a:extLst>
            </p:cNvPr>
            <p:cNvSpPr/>
            <p:nvPr/>
          </p:nvSpPr>
          <p:spPr>
            <a:xfrm>
              <a:off x="1823248" y="7688253"/>
              <a:ext cx="28966" cy="28966"/>
            </a:xfrm>
            <a:custGeom>
              <a:avLst/>
              <a:gdLst>
                <a:gd name="connsiteX0" fmla="*/ 25104 w 28966"/>
                <a:gd name="connsiteY0" fmla="*/ 25104 h 28966"/>
                <a:gd name="connsiteX1" fmla="*/ 4828 w 28966"/>
                <a:gd name="connsiteY1" fmla="*/ 25104 h 28966"/>
                <a:gd name="connsiteX2" fmla="*/ 4828 w 28966"/>
                <a:gd name="connsiteY2" fmla="*/ 4828 h 28966"/>
                <a:gd name="connsiteX3" fmla="*/ 25104 w 28966"/>
                <a:gd name="connsiteY3" fmla="*/ 4828 h 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" h="28966">
                  <a:moveTo>
                    <a:pt x="25104" y="25104"/>
                  </a:moveTo>
                  <a:lnTo>
                    <a:pt x="4828" y="25104"/>
                  </a:lnTo>
                  <a:lnTo>
                    <a:pt x="4828" y="4828"/>
                  </a:lnTo>
                  <a:lnTo>
                    <a:pt x="25104" y="4828"/>
                  </a:lnTo>
                  <a:close/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76" name="Freeform: Shape 102">
              <a:extLst>
                <a:ext uri="{FF2B5EF4-FFF2-40B4-BE49-F238E27FC236}">
                  <a16:creationId xmlns:a16="http://schemas.microsoft.com/office/drawing/2014/main" id="{F99DDFDA-4A2D-A820-3EED-110BF0E8F82B}"/>
                </a:ext>
              </a:extLst>
            </p:cNvPr>
            <p:cNvSpPr/>
            <p:nvPr/>
          </p:nvSpPr>
          <p:spPr>
            <a:xfrm>
              <a:off x="1816802" y="7754123"/>
              <a:ext cx="28966" cy="28966"/>
            </a:xfrm>
            <a:custGeom>
              <a:avLst/>
              <a:gdLst>
                <a:gd name="connsiteX0" fmla="*/ 25104 w 28966"/>
                <a:gd name="connsiteY0" fmla="*/ 25104 h 28966"/>
                <a:gd name="connsiteX1" fmla="*/ 4828 w 28966"/>
                <a:gd name="connsiteY1" fmla="*/ 25104 h 28966"/>
                <a:gd name="connsiteX2" fmla="*/ 4828 w 28966"/>
                <a:gd name="connsiteY2" fmla="*/ 4828 h 28966"/>
                <a:gd name="connsiteX3" fmla="*/ 25104 w 28966"/>
                <a:gd name="connsiteY3" fmla="*/ 4828 h 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" h="28966">
                  <a:moveTo>
                    <a:pt x="25104" y="25104"/>
                  </a:moveTo>
                  <a:lnTo>
                    <a:pt x="4828" y="25104"/>
                  </a:lnTo>
                  <a:lnTo>
                    <a:pt x="4828" y="4828"/>
                  </a:lnTo>
                  <a:lnTo>
                    <a:pt x="25104" y="4828"/>
                  </a:lnTo>
                  <a:close/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77" name="Freeform: Shape 103">
              <a:extLst>
                <a:ext uri="{FF2B5EF4-FFF2-40B4-BE49-F238E27FC236}">
                  <a16:creationId xmlns:a16="http://schemas.microsoft.com/office/drawing/2014/main" id="{1C2C97CF-FDC9-5C18-8577-065BC61CDE87}"/>
                </a:ext>
              </a:extLst>
            </p:cNvPr>
            <p:cNvSpPr/>
            <p:nvPr/>
          </p:nvSpPr>
          <p:spPr>
            <a:xfrm>
              <a:off x="1773285" y="7714620"/>
              <a:ext cx="28966" cy="28966"/>
            </a:xfrm>
            <a:custGeom>
              <a:avLst/>
              <a:gdLst>
                <a:gd name="connsiteX0" fmla="*/ 25104 w 28966"/>
                <a:gd name="connsiteY0" fmla="*/ 25104 h 28966"/>
                <a:gd name="connsiteX1" fmla="*/ 4828 w 28966"/>
                <a:gd name="connsiteY1" fmla="*/ 25104 h 28966"/>
                <a:gd name="connsiteX2" fmla="*/ 4828 w 28966"/>
                <a:gd name="connsiteY2" fmla="*/ 4828 h 28966"/>
                <a:gd name="connsiteX3" fmla="*/ 25104 w 28966"/>
                <a:gd name="connsiteY3" fmla="*/ 4828 h 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" h="28966">
                  <a:moveTo>
                    <a:pt x="25104" y="25104"/>
                  </a:moveTo>
                  <a:lnTo>
                    <a:pt x="4828" y="25104"/>
                  </a:lnTo>
                  <a:lnTo>
                    <a:pt x="4828" y="4828"/>
                  </a:lnTo>
                  <a:lnTo>
                    <a:pt x="25104" y="4828"/>
                  </a:lnTo>
                  <a:close/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78" name="Freeform: Shape 104">
              <a:extLst>
                <a:ext uri="{FF2B5EF4-FFF2-40B4-BE49-F238E27FC236}">
                  <a16:creationId xmlns:a16="http://schemas.microsoft.com/office/drawing/2014/main" id="{9639E570-ABE3-ABC6-2CA4-D2353E1C9CEB}"/>
                </a:ext>
              </a:extLst>
            </p:cNvPr>
            <p:cNvSpPr/>
            <p:nvPr/>
          </p:nvSpPr>
          <p:spPr>
            <a:xfrm>
              <a:off x="1796419" y="7640584"/>
              <a:ext cx="28966" cy="28966"/>
            </a:xfrm>
            <a:custGeom>
              <a:avLst/>
              <a:gdLst>
                <a:gd name="connsiteX0" fmla="*/ 25104 w 28966"/>
                <a:gd name="connsiteY0" fmla="*/ 25104 h 28966"/>
                <a:gd name="connsiteX1" fmla="*/ 4828 w 28966"/>
                <a:gd name="connsiteY1" fmla="*/ 25104 h 28966"/>
                <a:gd name="connsiteX2" fmla="*/ 4828 w 28966"/>
                <a:gd name="connsiteY2" fmla="*/ 4828 h 28966"/>
                <a:gd name="connsiteX3" fmla="*/ 25104 w 28966"/>
                <a:gd name="connsiteY3" fmla="*/ 4828 h 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" h="28966">
                  <a:moveTo>
                    <a:pt x="25104" y="25104"/>
                  </a:moveTo>
                  <a:lnTo>
                    <a:pt x="4828" y="25104"/>
                  </a:lnTo>
                  <a:lnTo>
                    <a:pt x="4828" y="4828"/>
                  </a:lnTo>
                  <a:lnTo>
                    <a:pt x="25104" y="4828"/>
                  </a:lnTo>
                  <a:close/>
                </a:path>
              </a:pathLst>
            </a:custGeom>
            <a:grpFill/>
            <a:ln w="22225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79" name="Freeform: Shape 105">
              <a:extLst>
                <a:ext uri="{FF2B5EF4-FFF2-40B4-BE49-F238E27FC236}">
                  <a16:creationId xmlns:a16="http://schemas.microsoft.com/office/drawing/2014/main" id="{6C1E052F-5C86-EABE-0CDE-46F2F5448682}"/>
                </a:ext>
              </a:extLst>
            </p:cNvPr>
            <p:cNvSpPr/>
            <p:nvPr/>
          </p:nvSpPr>
          <p:spPr>
            <a:xfrm>
              <a:off x="1941693" y="7768722"/>
              <a:ext cx="80461" cy="9655"/>
            </a:xfrm>
            <a:custGeom>
              <a:avLst/>
              <a:gdLst>
                <a:gd name="connsiteX0" fmla="*/ 2414 w 80461"/>
                <a:gd name="connsiteY0" fmla="*/ 2414 h 9655"/>
                <a:gd name="connsiteX1" fmla="*/ 78691 w 80461"/>
                <a:gd name="connsiteY1" fmla="*/ 2414 h 9655"/>
                <a:gd name="connsiteX2" fmla="*/ 78691 w 80461"/>
                <a:gd name="connsiteY2" fmla="*/ 8207 h 9655"/>
                <a:gd name="connsiteX3" fmla="*/ 2414 w 80461"/>
                <a:gd name="connsiteY3" fmla="*/ 8207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61" h="9655">
                  <a:moveTo>
                    <a:pt x="2414" y="2414"/>
                  </a:moveTo>
                  <a:lnTo>
                    <a:pt x="78691" y="2414"/>
                  </a:lnTo>
                  <a:lnTo>
                    <a:pt x="78691" y="8207"/>
                  </a:lnTo>
                  <a:lnTo>
                    <a:pt x="2414" y="820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80" name="Freeform: Shape 106">
              <a:extLst>
                <a:ext uri="{FF2B5EF4-FFF2-40B4-BE49-F238E27FC236}">
                  <a16:creationId xmlns:a16="http://schemas.microsoft.com/office/drawing/2014/main" id="{D4A1F913-2758-DC5C-6B5F-6360F93AB2E9}"/>
                </a:ext>
              </a:extLst>
            </p:cNvPr>
            <p:cNvSpPr/>
            <p:nvPr/>
          </p:nvSpPr>
          <p:spPr>
            <a:xfrm>
              <a:off x="2026054" y="7768521"/>
              <a:ext cx="57932" cy="9655"/>
            </a:xfrm>
            <a:custGeom>
              <a:avLst/>
              <a:gdLst>
                <a:gd name="connsiteX0" fmla="*/ 57771 w 57932"/>
                <a:gd name="connsiteY0" fmla="*/ 8207 h 9655"/>
                <a:gd name="connsiteX1" fmla="*/ 2414 w 57932"/>
                <a:gd name="connsiteY1" fmla="*/ 8207 h 9655"/>
                <a:gd name="connsiteX2" fmla="*/ 2414 w 57932"/>
                <a:gd name="connsiteY2" fmla="*/ 2414 h 9655"/>
                <a:gd name="connsiteX3" fmla="*/ 57771 w 57932"/>
                <a:gd name="connsiteY3" fmla="*/ 2414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2" h="9655">
                  <a:moveTo>
                    <a:pt x="57771" y="8207"/>
                  </a:moveTo>
                  <a:lnTo>
                    <a:pt x="2414" y="8207"/>
                  </a:lnTo>
                  <a:lnTo>
                    <a:pt x="2414" y="2414"/>
                  </a:lnTo>
                  <a:lnTo>
                    <a:pt x="57771" y="241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81" name="Freeform: Shape 107">
              <a:extLst>
                <a:ext uri="{FF2B5EF4-FFF2-40B4-BE49-F238E27FC236}">
                  <a16:creationId xmlns:a16="http://schemas.microsoft.com/office/drawing/2014/main" id="{62E53D0F-668A-F148-7BF2-295C0A7D0438}"/>
                </a:ext>
              </a:extLst>
            </p:cNvPr>
            <p:cNvSpPr/>
            <p:nvPr/>
          </p:nvSpPr>
          <p:spPr>
            <a:xfrm>
              <a:off x="1961648" y="7794791"/>
              <a:ext cx="106209" cy="9655"/>
            </a:xfrm>
            <a:custGeom>
              <a:avLst/>
              <a:gdLst>
                <a:gd name="connsiteX0" fmla="*/ 2414 w 106208"/>
                <a:gd name="connsiteY0" fmla="*/ 2414 h 9655"/>
                <a:gd name="connsiteX1" fmla="*/ 104760 w 106208"/>
                <a:gd name="connsiteY1" fmla="*/ 2414 h 9655"/>
                <a:gd name="connsiteX2" fmla="*/ 104760 w 106208"/>
                <a:gd name="connsiteY2" fmla="*/ 8207 h 9655"/>
                <a:gd name="connsiteX3" fmla="*/ 2414 w 106208"/>
                <a:gd name="connsiteY3" fmla="*/ 8207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08" h="9655">
                  <a:moveTo>
                    <a:pt x="2414" y="2414"/>
                  </a:moveTo>
                  <a:lnTo>
                    <a:pt x="104760" y="2414"/>
                  </a:lnTo>
                  <a:lnTo>
                    <a:pt x="104760" y="8207"/>
                  </a:lnTo>
                  <a:lnTo>
                    <a:pt x="2414" y="820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82" name="Freeform: Shape 108">
              <a:extLst>
                <a:ext uri="{FF2B5EF4-FFF2-40B4-BE49-F238E27FC236}">
                  <a16:creationId xmlns:a16="http://schemas.microsoft.com/office/drawing/2014/main" id="{C9EF0483-E4DA-8B5F-BD7D-1BD12204789B}"/>
                </a:ext>
              </a:extLst>
            </p:cNvPr>
            <p:cNvSpPr/>
            <p:nvPr/>
          </p:nvSpPr>
          <p:spPr>
            <a:xfrm>
              <a:off x="2106065" y="7795059"/>
              <a:ext cx="35403" cy="9655"/>
            </a:xfrm>
            <a:custGeom>
              <a:avLst/>
              <a:gdLst>
                <a:gd name="connsiteX0" fmla="*/ 33955 w 35402"/>
                <a:gd name="connsiteY0" fmla="*/ 8207 h 9655"/>
                <a:gd name="connsiteX1" fmla="*/ 2414 w 35402"/>
                <a:gd name="connsiteY1" fmla="*/ 8207 h 9655"/>
                <a:gd name="connsiteX2" fmla="*/ 2414 w 35402"/>
                <a:gd name="connsiteY2" fmla="*/ 2414 h 9655"/>
                <a:gd name="connsiteX3" fmla="*/ 33955 w 35402"/>
                <a:gd name="connsiteY3" fmla="*/ 2414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02" h="9655">
                  <a:moveTo>
                    <a:pt x="33955" y="8207"/>
                  </a:moveTo>
                  <a:lnTo>
                    <a:pt x="2414" y="8207"/>
                  </a:lnTo>
                  <a:lnTo>
                    <a:pt x="2414" y="2414"/>
                  </a:lnTo>
                  <a:lnTo>
                    <a:pt x="33955" y="241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83" name="Freeform: Shape 109">
              <a:extLst>
                <a:ext uri="{FF2B5EF4-FFF2-40B4-BE49-F238E27FC236}">
                  <a16:creationId xmlns:a16="http://schemas.microsoft.com/office/drawing/2014/main" id="{C0D793E4-FD1B-31C5-A1E6-A54CF32ACF32}"/>
                </a:ext>
              </a:extLst>
            </p:cNvPr>
            <p:cNvSpPr/>
            <p:nvPr/>
          </p:nvSpPr>
          <p:spPr>
            <a:xfrm>
              <a:off x="2068500" y="7794791"/>
              <a:ext cx="35403" cy="9655"/>
            </a:xfrm>
            <a:custGeom>
              <a:avLst/>
              <a:gdLst>
                <a:gd name="connsiteX0" fmla="*/ 2414 w 35402"/>
                <a:gd name="connsiteY0" fmla="*/ 2414 h 9655"/>
                <a:gd name="connsiteX1" fmla="*/ 34598 w 35402"/>
                <a:gd name="connsiteY1" fmla="*/ 2414 h 9655"/>
                <a:gd name="connsiteX2" fmla="*/ 34598 w 35402"/>
                <a:gd name="connsiteY2" fmla="*/ 8207 h 9655"/>
                <a:gd name="connsiteX3" fmla="*/ 2414 w 35402"/>
                <a:gd name="connsiteY3" fmla="*/ 8207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02" h="9655">
                  <a:moveTo>
                    <a:pt x="2414" y="2414"/>
                  </a:moveTo>
                  <a:lnTo>
                    <a:pt x="34598" y="2414"/>
                  </a:lnTo>
                  <a:lnTo>
                    <a:pt x="34598" y="8207"/>
                  </a:lnTo>
                  <a:lnTo>
                    <a:pt x="2414" y="820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84" name="Freeform: Shape 110">
              <a:extLst>
                <a:ext uri="{FF2B5EF4-FFF2-40B4-BE49-F238E27FC236}">
                  <a16:creationId xmlns:a16="http://schemas.microsoft.com/office/drawing/2014/main" id="{F4E794ED-E7B7-E444-F072-8A09F9483F64}"/>
                </a:ext>
              </a:extLst>
            </p:cNvPr>
            <p:cNvSpPr/>
            <p:nvPr/>
          </p:nvSpPr>
          <p:spPr>
            <a:xfrm>
              <a:off x="1995763" y="7821182"/>
              <a:ext cx="93335" cy="9655"/>
            </a:xfrm>
            <a:custGeom>
              <a:avLst/>
              <a:gdLst>
                <a:gd name="connsiteX0" fmla="*/ 2414 w 93334"/>
                <a:gd name="connsiteY0" fmla="*/ 2414 h 9655"/>
                <a:gd name="connsiteX1" fmla="*/ 92208 w 93334"/>
                <a:gd name="connsiteY1" fmla="*/ 2414 h 9655"/>
                <a:gd name="connsiteX2" fmla="*/ 92208 w 93334"/>
                <a:gd name="connsiteY2" fmla="*/ 8207 h 9655"/>
                <a:gd name="connsiteX3" fmla="*/ 2414 w 93334"/>
                <a:gd name="connsiteY3" fmla="*/ 8207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34" h="9655">
                  <a:moveTo>
                    <a:pt x="2414" y="2414"/>
                  </a:moveTo>
                  <a:lnTo>
                    <a:pt x="92208" y="2414"/>
                  </a:lnTo>
                  <a:lnTo>
                    <a:pt x="92208" y="8207"/>
                  </a:lnTo>
                  <a:lnTo>
                    <a:pt x="2414" y="820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85" name="Freeform: Shape 111">
              <a:extLst>
                <a:ext uri="{FF2B5EF4-FFF2-40B4-BE49-F238E27FC236}">
                  <a16:creationId xmlns:a16="http://schemas.microsoft.com/office/drawing/2014/main" id="{9314A9E1-4DB2-4B54-741C-59084BBB7EBA}"/>
                </a:ext>
              </a:extLst>
            </p:cNvPr>
            <p:cNvSpPr/>
            <p:nvPr/>
          </p:nvSpPr>
          <p:spPr>
            <a:xfrm>
              <a:off x="1971104" y="7821273"/>
              <a:ext cx="22529" cy="9655"/>
            </a:xfrm>
            <a:custGeom>
              <a:avLst/>
              <a:gdLst>
                <a:gd name="connsiteX0" fmla="*/ 21081 w 22529"/>
                <a:gd name="connsiteY0" fmla="*/ 8207 h 9655"/>
                <a:gd name="connsiteX1" fmla="*/ 2414 w 22529"/>
                <a:gd name="connsiteY1" fmla="*/ 8207 h 9655"/>
                <a:gd name="connsiteX2" fmla="*/ 2414 w 22529"/>
                <a:gd name="connsiteY2" fmla="*/ 2414 h 9655"/>
                <a:gd name="connsiteX3" fmla="*/ 21081 w 22529"/>
                <a:gd name="connsiteY3" fmla="*/ 2414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29" h="9655">
                  <a:moveTo>
                    <a:pt x="21081" y="8207"/>
                  </a:moveTo>
                  <a:lnTo>
                    <a:pt x="2414" y="8207"/>
                  </a:lnTo>
                  <a:lnTo>
                    <a:pt x="2414" y="2414"/>
                  </a:lnTo>
                  <a:lnTo>
                    <a:pt x="21081" y="241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86" name="Freeform: Shape 112">
              <a:extLst>
                <a:ext uri="{FF2B5EF4-FFF2-40B4-BE49-F238E27FC236}">
                  <a16:creationId xmlns:a16="http://schemas.microsoft.com/office/drawing/2014/main" id="{FEFB1A42-D80E-EA9F-79F1-1DB3BAC79B89}"/>
                </a:ext>
              </a:extLst>
            </p:cNvPr>
            <p:cNvSpPr/>
            <p:nvPr/>
          </p:nvSpPr>
          <p:spPr>
            <a:xfrm>
              <a:off x="1941693" y="7841459"/>
              <a:ext cx="64369" cy="9655"/>
            </a:xfrm>
            <a:custGeom>
              <a:avLst/>
              <a:gdLst>
                <a:gd name="connsiteX0" fmla="*/ 2414 w 64368"/>
                <a:gd name="connsiteY0" fmla="*/ 2414 h 9655"/>
                <a:gd name="connsiteX1" fmla="*/ 63564 w 64368"/>
                <a:gd name="connsiteY1" fmla="*/ 2414 h 9655"/>
                <a:gd name="connsiteX2" fmla="*/ 63564 w 64368"/>
                <a:gd name="connsiteY2" fmla="*/ 8207 h 9655"/>
                <a:gd name="connsiteX3" fmla="*/ 2414 w 64368"/>
                <a:gd name="connsiteY3" fmla="*/ 8207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68" h="9655">
                  <a:moveTo>
                    <a:pt x="2414" y="2414"/>
                  </a:moveTo>
                  <a:lnTo>
                    <a:pt x="63564" y="2414"/>
                  </a:lnTo>
                  <a:lnTo>
                    <a:pt x="63564" y="8207"/>
                  </a:lnTo>
                  <a:lnTo>
                    <a:pt x="2414" y="820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87" name="Freeform: Shape 113">
              <a:extLst>
                <a:ext uri="{FF2B5EF4-FFF2-40B4-BE49-F238E27FC236}">
                  <a16:creationId xmlns:a16="http://schemas.microsoft.com/office/drawing/2014/main" id="{0B833187-7221-8821-FD41-9A9F57CC29A8}"/>
                </a:ext>
              </a:extLst>
            </p:cNvPr>
            <p:cNvSpPr/>
            <p:nvPr/>
          </p:nvSpPr>
          <p:spPr>
            <a:xfrm>
              <a:off x="2007672" y="7841459"/>
              <a:ext cx="25748" cy="9655"/>
            </a:xfrm>
            <a:custGeom>
              <a:avLst/>
              <a:gdLst>
                <a:gd name="connsiteX0" fmla="*/ 2414 w 25747"/>
                <a:gd name="connsiteY0" fmla="*/ 2414 h 9655"/>
                <a:gd name="connsiteX1" fmla="*/ 23334 w 25747"/>
                <a:gd name="connsiteY1" fmla="*/ 2414 h 9655"/>
                <a:gd name="connsiteX2" fmla="*/ 23334 w 25747"/>
                <a:gd name="connsiteY2" fmla="*/ 8207 h 9655"/>
                <a:gd name="connsiteX3" fmla="*/ 2414 w 25747"/>
                <a:gd name="connsiteY3" fmla="*/ 8207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47" h="9655">
                  <a:moveTo>
                    <a:pt x="2414" y="2414"/>
                  </a:moveTo>
                  <a:lnTo>
                    <a:pt x="23334" y="2414"/>
                  </a:lnTo>
                  <a:lnTo>
                    <a:pt x="23334" y="8207"/>
                  </a:lnTo>
                  <a:lnTo>
                    <a:pt x="2414" y="820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88" name="Freeform: Shape 114">
              <a:extLst>
                <a:ext uri="{FF2B5EF4-FFF2-40B4-BE49-F238E27FC236}">
                  <a16:creationId xmlns:a16="http://schemas.microsoft.com/office/drawing/2014/main" id="{4E813967-8391-ED5E-3D98-39776CD1A0B4}"/>
                </a:ext>
              </a:extLst>
            </p:cNvPr>
            <p:cNvSpPr/>
            <p:nvPr/>
          </p:nvSpPr>
          <p:spPr>
            <a:xfrm>
              <a:off x="2034385" y="7841459"/>
              <a:ext cx="86898" cy="9655"/>
            </a:xfrm>
            <a:custGeom>
              <a:avLst/>
              <a:gdLst>
                <a:gd name="connsiteX0" fmla="*/ 2414 w 86898"/>
                <a:gd name="connsiteY0" fmla="*/ 2414 h 9655"/>
                <a:gd name="connsiteX1" fmla="*/ 86093 w 86898"/>
                <a:gd name="connsiteY1" fmla="*/ 2414 h 9655"/>
                <a:gd name="connsiteX2" fmla="*/ 86093 w 86898"/>
                <a:gd name="connsiteY2" fmla="*/ 8207 h 9655"/>
                <a:gd name="connsiteX3" fmla="*/ 2414 w 86898"/>
                <a:gd name="connsiteY3" fmla="*/ 8207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98" h="9655">
                  <a:moveTo>
                    <a:pt x="2414" y="2414"/>
                  </a:moveTo>
                  <a:lnTo>
                    <a:pt x="86093" y="2414"/>
                  </a:lnTo>
                  <a:lnTo>
                    <a:pt x="86093" y="8207"/>
                  </a:lnTo>
                  <a:lnTo>
                    <a:pt x="2414" y="820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89" name="Freeform: Shape 115">
              <a:extLst>
                <a:ext uri="{FF2B5EF4-FFF2-40B4-BE49-F238E27FC236}">
                  <a16:creationId xmlns:a16="http://schemas.microsoft.com/office/drawing/2014/main" id="{3F9B4D39-277F-6A17-9544-6FC6A2F36BD6}"/>
                </a:ext>
              </a:extLst>
            </p:cNvPr>
            <p:cNvSpPr/>
            <p:nvPr/>
          </p:nvSpPr>
          <p:spPr>
            <a:xfrm>
              <a:off x="1961648" y="7867850"/>
              <a:ext cx="35403" cy="9655"/>
            </a:xfrm>
            <a:custGeom>
              <a:avLst/>
              <a:gdLst>
                <a:gd name="connsiteX0" fmla="*/ 2414 w 35402"/>
                <a:gd name="connsiteY0" fmla="*/ 2414 h 9655"/>
                <a:gd name="connsiteX1" fmla="*/ 34276 w 35402"/>
                <a:gd name="connsiteY1" fmla="*/ 2414 h 9655"/>
                <a:gd name="connsiteX2" fmla="*/ 34276 w 35402"/>
                <a:gd name="connsiteY2" fmla="*/ 8207 h 9655"/>
                <a:gd name="connsiteX3" fmla="*/ 2414 w 35402"/>
                <a:gd name="connsiteY3" fmla="*/ 8207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02" h="9655">
                  <a:moveTo>
                    <a:pt x="2414" y="2414"/>
                  </a:moveTo>
                  <a:lnTo>
                    <a:pt x="34276" y="2414"/>
                  </a:lnTo>
                  <a:lnTo>
                    <a:pt x="34276" y="8207"/>
                  </a:lnTo>
                  <a:lnTo>
                    <a:pt x="2414" y="820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90" name="Freeform: Shape 116">
              <a:extLst>
                <a:ext uri="{FF2B5EF4-FFF2-40B4-BE49-F238E27FC236}">
                  <a16:creationId xmlns:a16="http://schemas.microsoft.com/office/drawing/2014/main" id="{F1FEAA8F-2444-92D1-7475-150F93E88AE2}"/>
                </a:ext>
              </a:extLst>
            </p:cNvPr>
            <p:cNvSpPr/>
            <p:nvPr/>
          </p:nvSpPr>
          <p:spPr>
            <a:xfrm>
              <a:off x="2002855" y="7867942"/>
              <a:ext cx="77243" cy="9655"/>
            </a:xfrm>
            <a:custGeom>
              <a:avLst/>
              <a:gdLst>
                <a:gd name="connsiteX0" fmla="*/ 77725 w 77242"/>
                <a:gd name="connsiteY0" fmla="*/ 8207 h 9655"/>
                <a:gd name="connsiteX1" fmla="*/ 2414 w 77242"/>
                <a:gd name="connsiteY1" fmla="*/ 8207 h 9655"/>
                <a:gd name="connsiteX2" fmla="*/ 2414 w 77242"/>
                <a:gd name="connsiteY2" fmla="*/ 2414 h 9655"/>
                <a:gd name="connsiteX3" fmla="*/ 77725 w 77242"/>
                <a:gd name="connsiteY3" fmla="*/ 2414 h 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42" h="9655">
                  <a:moveTo>
                    <a:pt x="77725" y="8207"/>
                  </a:moveTo>
                  <a:lnTo>
                    <a:pt x="2414" y="8207"/>
                  </a:lnTo>
                  <a:lnTo>
                    <a:pt x="2414" y="2414"/>
                  </a:lnTo>
                  <a:lnTo>
                    <a:pt x="77725" y="241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91" name="Freeform: Shape 117">
              <a:extLst>
                <a:ext uri="{FF2B5EF4-FFF2-40B4-BE49-F238E27FC236}">
                  <a16:creationId xmlns:a16="http://schemas.microsoft.com/office/drawing/2014/main" id="{ABAABB9D-EB46-EB6A-BB6F-D36E9960832E}"/>
                </a:ext>
              </a:extLst>
            </p:cNvPr>
            <p:cNvSpPr/>
            <p:nvPr/>
          </p:nvSpPr>
          <p:spPr>
            <a:xfrm>
              <a:off x="1914658" y="7750699"/>
              <a:ext cx="12874" cy="12874"/>
            </a:xfrm>
            <a:custGeom>
              <a:avLst/>
              <a:gdLst>
                <a:gd name="connsiteX0" fmla="*/ 7563 w 12873"/>
                <a:gd name="connsiteY0" fmla="*/ 10782 h 12873"/>
                <a:gd name="connsiteX1" fmla="*/ 5632 w 12873"/>
                <a:gd name="connsiteY1" fmla="*/ 10782 h 12873"/>
                <a:gd name="connsiteX2" fmla="*/ 2414 w 12873"/>
                <a:gd name="connsiteY2" fmla="*/ 7563 h 12873"/>
                <a:gd name="connsiteX3" fmla="*/ 2414 w 12873"/>
                <a:gd name="connsiteY3" fmla="*/ 5632 h 12873"/>
                <a:gd name="connsiteX4" fmla="*/ 5632 w 12873"/>
                <a:gd name="connsiteY4" fmla="*/ 2414 h 12873"/>
                <a:gd name="connsiteX5" fmla="*/ 7563 w 12873"/>
                <a:gd name="connsiteY5" fmla="*/ 2414 h 12873"/>
                <a:gd name="connsiteX6" fmla="*/ 10782 w 12873"/>
                <a:gd name="connsiteY6" fmla="*/ 5632 h 12873"/>
                <a:gd name="connsiteX7" fmla="*/ 10782 w 12873"/>
                <a:gd name="connsiteY7" fmla="*/ 7563 h 12873"/>
                <a:gd name="connsiteX8" fmla="*/ 7563 w 12873"/>
                <a:gd name="connsiteY8" fmla="*/ 10782 h 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3" h="12873">
                  <a:moveTo>
                    <a:pt x="7563" y="10782"/>
                  </a:moveTo>
                  <a:lnTo>
                    <a:pt x="5632" y="10782"/>
                  </a:lnTo>
                  <a:cubicBezTo>
                    <a:pt x="3701" y="10782"/>
                    <a:pt x="2414" y="9494"/>
                    <a:pt x="2414" y="7563"/>
                  </a:cubicBezTo>
                  <a:lnTo>
                    <a:pt x="2414" y="5632"/>
                  </a:lnTo>
                  <a:cubicBezTo>
                    <a:pt x="2414" y="3701"/>
                    <a:pt x="3701" y="2414"/>
                    <a:pt x="5632" y="2414"/>
                  </a:cubicBezTo>
                  <a:lnTo>
                    <a:pt x="7563" y="2414"/>
                  </a:lnTo>
                  <a:cubicBezTo>
                    <a:pt x="9494" y="2414"/>
                    <a:pt x="10782" y="3701"/>
                    <a:pt x="10782" y="5632"/>
                  </a:cubicBezTo>
                  <a:lnTo>
                    <a:pt x="10782" y="7563"/>
                  </a:lnTo>
                  <a:cubicBezTo>
                    <a:pt x="10782" y="9173"/>
                    <a:pt x="9173" y="10782"/>
                    <a:pt x="7563" y="10782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92" name="Freeform: Shape 118">
              <a:extLst>
                <a:ext uri="{FF2B5EF4-FFF2-40B4-BE49-F238E27FC236}">
                  <a16:creationId xmlns:a16="http://schemas.microsoft.com/office/drawing/2014/main" id="{CB30013A-26B1-F530-C5F0-15B92DCDB474}"/>
                </a:ext>
              </a:extLst>
            </p:cNvPr>
            <p:cNvSpPr/>
            <p:nvPr/>
          </p:nvSpPr>
          <p:spPr>
            <a:xfrm>
              <a:off x="1914658" y="7772906"/>
              <a:ext cx="12874" cy="12874"/>
            </a:xfrm>
            <a:custGeom>
              <a:avLst/>
              <a:gdLst>
                <a:gd name="connsiteX0" fmla="*/ 7563 w 12873"/>
                <a:gd name="connsiteY0" fmla="*/ 10782 h 12873"/>
                <a:gd name="connsiteX1" fmla="*/ 5632 w 12873"/>
                <a:gd name="connsiteY1" fmla="*/ 10782 h 12873"/>
                <a:gd name="connsiteX2" fmla="*/ 2414 w 12873"/>
                <a:gd name="connsiteY2" fmla="*/ 7563 h 12873"/>
                <a:gd name="connsiteX3" fmla="*/ 2414 w 12873"/>
                <a:gd name="connsiteY3" fmla="*/ 5632 h 12873"/>
                <a:gd name="connsiteX4" fmla="*/ 5632 w 12873"/>
                <a:gd name="connsiteY4" fmla="*/ 2414 h 12873"/>
                <a:gd name="connsiteX5" fmla="*/ 7563 w 12873"/>
                <a:gd name="connsiteY5" fmla="*/ 2414 h 12873"/>
                <a:gd name="connsiteX6" fmla="*/ 10782 w 12873"/>
                <a:gd name="connsiteY6" fmla="*/ 5632 h 12873"/>
                <a:gd name="connsiteX7" fmla="*/ 10782 w 12873"/>
                <a:gd name="connsiteY7" fmla="*/ 7563 h 12873"/>
                <a:gd name="connsiteX8" fmla="*/ 7563 w 12873"/>
                <a:gd name="connsiteY8" fmla="*/ 10782 h 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3" h="12873">
                  <a:moveTo>
                    <a:pt x="7563" y="10782"/>
                  </a:moveTo>
                  <a:lnTo>
                    <a:pt x="5632" y="10782"/>
                  </a:lnTo>
                  <a:cubicBezTo>
                    <a:pt x="3701" y="10782"/>
                    <a:pt x="2414" y="9494"/>
                    <a:pt x="2414" y="7563"/>
                  </a:cubicBezTo>
                  <a:lnTo>
                    <a:pt x="2414" y="5632"/>
                  </a:lnTo>
                  <a:cubicBezTo>
                    <a:pt x="2414" y="3701"/>
                    <a:pt x="3701" y="2414"/>
                    <a:pt x="5632" y="2414"/>
                  </a:cubicBezTo>
                  <a:lnTo>
                    <a:pt x="7563" y="2414"/>
                  </a:lnTo>
                  <a:cubicBezTo>
                    <a:pt x="9494" y="2414"/>
                    <a:pt x="10782" y="3701"/>
                    <a:pt x="10782" y="5632"/>
                  </a:cubicBezTo>
                  <a:lnTo>
                    <a:pt x="10782" y="7563"/>
                  </a:lnTo>
                  <a:cubicBezTo>
                    <a:pt x="10782" y="9494"/>
                    <a:pt x="9173" y="10782"/>
                    <a:pt x="7563" y="10782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93" name="Freeform: Shape 119">
              <a:extLst>
                <a:ext uri="{FF2B5EF4-FFF2-40B4-BE49-F238E27FC236}">
                  <a16:creationId xmlns:a16="http://schemas.microsoft.com/office/drawing/2014/main" id="{34D1ADB4-A8AF-EA4E-C3A5-664F20D63882}"/>
                </a:ext>
              </a:extLst>
            </p:cNvPr>
            <p:cNvSpPr/>
            <p:nvPr/>
          </p:nvSpPr>
          <p:spPr>
            <a:xfrm>
              <a:off x="1914658" y="7795113"/>
              <a:ext cx="12874" cy="12874"/>
            </a:xfrm>
            <a:custGeom>
              <a:avLst/>
              <a:gdLst>
                <a:gd name="connsiteX0" fmla="*/ 7563 w 12873"/>
                <a:gd name="connsiteY0" fmla="*/ 10782 h 12873"/>
                <a:gd name="connsiteX1" fmla="*/ 5632 w 12873"/>
                <a:gd name="connsiteY1" fmla="*/ 10782 h 12873"/>
                <a:gd name="connsiteX2" fmla="*/ 2414 w 12873"/>
                <a:gd name="connsiteY2" fmla="*/ 7563 h 12873"/>
                <a:gd name="connsiteX3" fmla="*/ 2414 w 12873"/>
                <a:gd name="connsiteY3" fmla="*/ 5632 h 12873"/>
                <a:gd name="connsiteX4" fmla="*/ 5632 w 12873"/>
                <a:gd name="connsiteY4" fmla="*/ 2414 h 12873"/>
                <a:gd name="connsiteX5" fmla="*/ 7563 w 12873"/>
                <a:gd name="connsiteY5" fmla="*/ 2414 h 12873"/>
                <a:gd name="connsiteX6" fmla="*/ 10782 w 12873"/>
                <a:gd name="connsiteY6" fmla="*/ 5632 h 12873"/>
                <a:gd name="connsiteX7" fmla="*/ 10782 w 12873"/>
                <a:gd name="connsiteY7" fmla="*/ 7563 h 12873"/>
                <a:gd name="connsiteX8" fmla="*/ 7563 w 12873"/>
                <a:gd name="connsiteY8" fmla="*/ 10782 h 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3" h="12873">
                  <a:moveTo>
                    <a:pt x="7563" y="10782"/>
                  </a:moveTo>
                  <a:lnTo>
                    <a:pt x="5632" y="10782"/>
                  </a:lnTo>
                  <a:cubicBezTo>
                    <a:pt x="3701" y="10782"/>
                    <a:pt x="2414" y="9494"/>
                    <a:pt x="2414" y="7563"/>
                  </a:cubicBezTo>
                  <a:lnTo>
                    <a:pt x="2414" y="5632"/>
                  </a:lnTo>
                  <a:cubicBezTo>
                    <a:pt x="2414" y="3701"/>
                    <a:pt x="3701" y="2414"/>
                    <a:pt x="5632" y="2414"/>
                  </a:cubicBezTo>
                  <a:lnTo>
                    <a:pt x="7563" y="2414"/>
                  </a:lnTo>
                  <a:cubicBezTo>
                    <a:pt x="9494" y="2414"/>
                    <a:pt x="10782" y="3701"/>
                    <a:pt x="10782" y="5632"/>
                  </a:cubicBezTo>
                  <a:lnTo>
                    <a:pt x="10782" y="7563"/>
                  </a:lnTo>
                  <a:cubicBezTo>
                    <a:pt x="10782" y="9494"/>
                    <a:pt x="9173" y="10782"/>
                    <a:pt x="7563" y="10782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94" name="Freeform: Shape 120">
              <a:extLst>
                <a:ext uri="{FF2B5EF4-FFF2-40B4-BE49-F238E27FC236}">
                  <a16:creationId xmlns:a16="http://schemas.microsoft.com/office/drawing/2014/main" id="{7A6B8019-D017-338C-8C28-59701B469F7E}"/>
                </a:ext>
              </a:extLst>
            </p:cNvPr>
            <p:cNvSpPr/>
            <p:nvPr/>
          </p:nvSpPr>
          <p:spPr>
            <a:xfrm>
              <a:off x="1914658" y="7817642"/>
              <a:ext cx="12874" cy="12874"/>
            </a:xfrm>
            <a:custGeom>
              <a:avLst/>
              <a:gdLst>
                <a:gd name="connsiteX0" fmla="*/ 7563 w 12873"/>
                <a:gd name="connsiteY0" fmla="*/ 10782 h 12873"/>
                <a:gd name="connsiteX1" fmla="*/ 5632 w 12873"/>
                <a:gd name="connsiteY1" fmla="*/ 10782 h 12873"/>
                <a:gd name="connsiteX2" fmla="*/ 2414 w 12873"/>
                <a:gd name="connsiteY2" fmla="*/ 7563 h 12873"/>
                <a:gd name="connsiteX3" fmla="*/ 2414 w 12873"/>
                <a:gd name="connsiteY3" fmla="*/ 5632 h 12873"/>
                <a:gd name="connsiteX4" fmla="*/ 5632 w 12873"/>
                <a:gd name="connsiteY4" fmla="*/ 2414 h 12873"/>
                <a:gd name="connsiteX5" fmla="*/ 7563 w 12873"/>
                <a:gd name="connsiteY5" fmla="*/ 2414 h 12873"/>
                <a:gd name="connsiteX6" fmla="*/ 10782 w 12873"/>
                <a:gd name="connsiteY6" fmla="*/ 5632 h 12873"/>
                <a:gd name="connsiteX7" fmla="*/ 10782 w 12873"/>
                <a:gd name="connsiteY7" fmla="*/ 7563 h 12873"/>
                <a:gd name="connsiteX8" fmla="*/ 7563 w 12873"/>
                <a:gd name="connsiteY8" fmla="*/ 10782 h 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3" h="12873">
                  <a:moveTo>
                    <a:pt x="7563" y="10782"/>
                  </a:moveTo>
                  <a:lnTo>
                    <a:pt x="5632" y="10782"/>
                  </a:lnTo>
                  <a:cubicBezTo>
                    <a:pt x="3701" y="10782"/>
                    <a:pt x="2414" y="9494"/>
                    <a:pt x="2414" y="7563"/>
                  </a:cubicBezTo>
                  <a:lnTo>
                    <a:pt x="2414" y="5632"/>
                  </a:lnTo>
                  <a:cubicBezTo>
                    <a:pt x="2414" y="3701"/>
                    <a:pt x="3701" y="2414"/>
                    <a:pt x="5632" y="2414"/>
                  </a:cubicBezTo>
                  <a:lnTo>
                    <a:pt x="7563" y="2414"/>
                  </a:lnTo>
                  <a:cubicBezTo>
                    <a:pt x="9494" y="2414"/>
                    <a:pt x="10782" y="3701"/>
                    <a:pt x="10782" y="5632"/>
                  </a:cubicBezTo>
                  <a:lnTo>
                    <a:pt x="10782" y="7563"/>
                  </a:lnTo>
                  <a:cubicBezTo>
                    <a:pt x="10782" y="9173"/>
                    <a:pt x="9173" y="10782"/>
                    <a:pt x="7563" y="10782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95" name="Freeform: Shape 121">
              <a:extLst>
                <a:ext uri="{FF2B5EF4-FFF2-40B4-BE49-F238E27FC236}">
                  <a16:creationId xmlns:a16="http://schemas.microsoft.com/office/drawing/2014/main" id="{D39D656A-A692-629E-2BC0-D246DBB5FC8C}"/>
                </a:ext>
              </a:extLst>
            </p:cNvPr>
            <p:cNvSpPr/>
            <p:nvPr/>
          </p:nvSpPr>
          <p:spPr>
            <a:xfrm>
              <a:off x="1914658" y="7839849"/>
              <a:ext cx="12874" cy="12874"/>
            </a:xfrm>
            <a:custGeom>
              <a:avLst/>
              <a:gdLst>
                <a:gd name="connsiteX0" fmla="*/ 7563 w 12873"/>
                <a:gd name="connsiteY0" fmla="*/ 10782 h 12873"/>
                <a:gd name="connsiteX1" fmla="*/ 5632 w 12873"/>
                <a:gd name="connsiteY1" fmla="*/ 10782 h 12873"/>
                <a:gd name="connsiteX2" fmla="*/ 2414 w 12873"/>
                <a:gd name="connsiteY2" fmla="*/ 7563 h 12873"/>
                <a:gd name="connsiteX3" fmla="*/ 2414 w 12873"/>
                <a:gd name="connsiteY3" fmla="*/ 5632 h 12873"/>
                <a:gd name="connsiteX4" fmla="*/ 5632 w 12873"/>
                <a:gd name="connsiteY4" fmla="*/ 2414 h 12873"/>
                <a:gd name="connsiteX5" fmla="*/ 7563 w 12873"/>
                <a:gd name="connsiteY5" fmla="*/ 2414 h 12873"/>
                <a:gd name="connsiteX6" fmla="*/ 10782 w 12873"/>
                <a:gd name="connsiteY6" fmla="*/ 5632 h 12873"/>
                <a:gd name="connsiteX7" fmla="*/ 10782 w 12873"/>
                <a:gd name="connsiteY7" fmla="*/ 7563 h 12873"/>
                <a:gd name="connsiteX8" fmla="*/ 7563 w 12873"/>
                <a:gd name="connsiteY8" fmla="*/ 10782 h 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3" h="12873">
                  <a:moveTo>
                    <a:pt x="7563" y="10782"/>
                  </a:moveTo>
                  <a:lnTo>
                    <a:pt x="5632" y="10782"/>
                  </a:lnTo>
                  <a:cubicBezTo>
                    <a:pt x="3701" y="10782"/>
                    <a:pt x="2414" y="9494"/>
                    <a:pt x="2414" y="7563"/>
                  </a:cubicBezTo>
                  <a:lnTo>
                    <a:pt x="2414" y="5632"/>
                  </a:lnTo>
                  <a:cubicBezTo>
                    <a:pt x="2414" y="3701"/>
                    <a:pt x="3701" y="2414"/>
                    <a:pt x="5632" y="2414"/>
                  </a:cubicBezTo>
                  <a:lnTo>
                    <a:pt x="7563" y="2414"/>
                  </a:lnTo>
                  <a:cubicBezTo>
                    <a:pt x="9494" y="2414"/>
                    <a:pt x="10782" y="3701"/>
                    <a:pt x="10782" y="5632"/>
                  </a:cubicBezTo>
                  <a:lnTo>
                    <a:pt x="10782" y="7563"/>
                  </a:lnTo>
                  <a:cubicBezTo>
                    <a:pt x="10782" y="9173"/>
                    <a:pt x="9173" y="10782"/>
                    <a:pt x="7563" y="10782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96" name="Freeform: Shape 122">
              <a:extLst>
                <a:ext uri="{FF2B5EF4-FFF2-40B4-BE49-F238E27FC236}">
                  <a16:creationId xmlns:a16="http://schemas.microsoft.com/office/drawing/2014/main" id="{4F96137C-0177-9E2B-2E7A-CF32D16AA240}"/>
                </a:ext>
              </a:extLst>
            </p:cNvPr>
            <p:cNvSpPr/>
            <p:nvPr/>
          </p:nvSpPr>
          <p:spPr>
            <a:xfrm>
              <a:off x="1914658" y="7862057"/>
              <a:ext cx="12874" cy="12874"/>
            </a:xfrm>
            <a:custGeom>
              <a:avLst/>
              <a:gdLst>
                <a:gd name="connsiteX0" fmla="*/ 7563 w 12873"/>
                <a:gd name="connsiteY0" fmla="*/ 10782 h 12873"/>
                <a:gd name="connsiteX1" fmla="*/ 5632 w 12873"/>
                <a:gd name="connsiteY1" fmla="*/ 10782 h 12873"/>
                <a:gd name="connsiteX2" fmla="*/ 2414 w 12873"/>
                <a:gd name="connsiteY2" fmla="*/ 7563 h 12873"/>
                <a:gd name="connsiteX3" fmla="*/ 2414 w 12873"/>
                <a:gd name="connsiteY3" fmla="*/ 5632 h 12873"/>
                <a:gd name="connsiteX4" fmla="*/ 5632 w 12873"/>
                <a:gd name="connsiteY4" fmla="*/ 2414 h 12873"/>
                <a:gd name="connsiteX5" fmla="*/ 7563 w 12873"/>
                <a:gd name="connsiteY5" fmla="*/ 2414 h 12873"/>
                <a:gd name="connsiteX6" fmla="*/ 10782 w 12873"/>
                <a:gd name="connsiteY6" fmla="*/ 5632 h 12873"/>
                <a:gd name="connsiteX7" fmla="*/ 10782 w 12873"/>
                <a:gd name="connsiteY7" fmla="*/ 7563 h 12873"/>
                <a:gd name="connsiteX8" fmla="*/ 7563 w 12873"/>
                <a:gd name="connsiteY8" fmla="*/ 10782 h 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3" h="12873">
                  <a:moveTo>
                    <a:pt x="7563" y="10782"/>
                  </a:moveTo>
                  <a:lnTo>
                    <a:pt x="5632" y="10782"/>
                  </a:lnTo>
                  <a:cubicBezTo>
                    <a:pt x="3701" y="10782"/>
                    <a:pt x="2414" y="9494"/>
                    <a:pt x="2414" y="7563"/>
                  </a:cubicBezTo>
                  <a:lnTo>
                    <a:pt x="2414" y="5632"/>
                  </a:lnTo>
                  <a:cubicBezTo>
                    <a:pt x="2414" y="3701"/>
                    <a:pt x="3701" y="2414"/>
                    <a:pt x="5632" y="2414"/>
                  </a:cubicBezTo>
                  <a:lnTo>
                    <a:pt x="7563" y="2414"/>
                  </a:lnTo>
                  <a:cubicBezTo>
                    <a:pt x="9494" y="2414"/>
                    <a:pt x="10782" y="3701"/>
                    <a:pt x="10782" y="5632"/>
                  </a:cubicBezTo>
                  <a:lnTo>
                    <a:pt x="10782" y="7563"/>
                  </a:lnTo>
                  <a:cubicBezTo>
                    <a:pt x="10782" y="9494"/>
                    <a:pt x="9173" y="10782"/>
                    <a:pt x="7563" y="10782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7197" name="Freeform: Shape 123">
              <a:extLst>
                <a:ext uri="{FF2B5EF4-FFF2-40B4-BE49-F238E27FC236}">
                  <a16:creationId xmlns:a16="http://schemas.microsoft.com/office/drawing/2014/main" id="{2922451C-6ECD-40C7-08CF-902A648C0580}"/>
                </a:ext>
              </a:extLst>
            </p:cNvPr>
            <p:cNvSpPr/>
            <p:nvPr/>
          </p:nvSpPr>
          <p:spPr>
            <a:xfrm>
              <a:off x="1914658" y="7884264"/>
              <a:ext cx="12874" cy="12874"/>
            </a:xfrm>
            <a:custGeom>
              <a:avLst/>
              <a:gdLst>
                <a:gd name="connsiteX0" fmla="*/ 7563 w 12873"/>
                <a:gd name="connsiteY0" fmla="*/ 10782 h 12873"/>
                <a:gd name="connsiteX1" fmla="*/ 5632 w 12873"/>
                <a:gd name="connsiteY1" fmla="*/ 10782 h 12873"/>
                <a:gd name="connsiteX2" fmla="*/ 2414 w 12873"/>
                <a:gd name="connsiteY2" fmla="*/ 7563 h 12873"/>
                <a:gd name="connsiteX3" fmla="*/ 2414 w 12873"/>
                <a:gd name="connsiteY3" fmla="*/ 5632 h 12873"/>
                <a:gd name="connsiteX4" fmla="*/ 5632 w 12873"/>
                <a:gd name="connsiteY4" fmla="*/ 2414 h 12873"/>
                <a:gd name="connsiteX5" fmla="*/ 7563 w 12873"/>
                <a:gd name="connsiteY5" fmla="*/ 2414 h 12873"/>
                <a:gd name="connsiteX6" fmla="*/ 10782 w 12873"/>
                <a:gd name="connsiteY6" fmla="*/ 5632 h 12873"/>
                <a:gd name="connsiteX7" fmla="*/ 10782 w 12873"/>
                <a:gd name="connsiteY7" fmla="*/ 7563 h 12873"/>
                <a:gd name="connsiteX8" fmla="*/ 7563 w 12873"/>
                <a:gd name="connsiteY8" fmla="*/ 10782 h 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3" h="12873">
                  <a:moveTo>
                    <a:pt x="7563" y="10782"/>
                  </a:moveTo>
                  <a:lnTo>
                    <a:pt x="5632" y="10782"/>
                  </a:lnTo>
                  <a:cubicBezTo>
                    <a:pt x="3701" y="10782"/>
                    <a:pt x="2414" y="9494"/>
                    <a:pt x="2414" y="7563"/>
                  </a:cubicBezTo>
                  <a:lnTo>
                    <a:pt x="2414" y="5632"/>
                  </a:lnTo>
                  <a:cubicBezTo>
                    <a:pt x="2414" y="3701"/>
                    <a:pt x="3701" y="2414"/>
                    <a:pt x="5632" y="2414"/>
                  </a:cubicBezTo>
                  <a:lnTo>
                    <a:pt x="7563" y="2414"/>
                  </a:lnTo>
                  <a:cubicBezTo>
                    <a:pt x="9494" y="2414"/>
                    <a:pt x="10782" y="3701"/>
                    <a:pt x="10782" y="5632"/>
                  </a:cubicBezTo>
                  <a:lnTo>
                    <a:pt x="10782" y="7563"/>
                  </a:lnTo>
                  <a:cubicBezTo>
                    <a:pt x="10782" y="9494"/>
                    <a:pt x="9173" y="10782"/>
                    <a:pt x="7563" y="10782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97280"/>
              <a:endParaRPr lang="en-US" sz="2938">
                <a:solidFill>
                  <a:srgbClr val="FFFFFF"/>
                </a:solidFill>
                <a:latin typeface="Amazon Ember"/>
              </a:endParaRPr>
            </a:p>
          </p:txBody>
        </p:sp>
      </p:grpSp>
      <p:grpSp>
        <p:nvGrpSpPr>
          <p:cNvPr id="7200" name="Group 7199">
            <a:extLst>
              <a:ext uri="{FF2B5EF4-FFF2-40B4-BE49-F238E27FC236}">
                <a16:creationId xmlns:a16="http://schemas.microsoft.com/office/drawing/2014/main" id="{0D384F8F-922C-27CC-C87B-911AB3A96C3E}"/>
              </a:ext>
            </a:extLst>
          </p:cNvPr>
          <p:cNvGrpSpPr/>
          <p:nvPr/>
        </p:nvGrpSpPr>
        <p:grpSpPr>
          <a:xfrm>
            <a:off x="4337325" y="1854903"/>
            <a:ext cx="1638246" cy="2135421"/>
            <a:chOff x="6541296" y="2361661"/>
            <a:chExt cx="1390413" cy="1567823"/>
          </a:xfrm>
          <a:noFill/>
        </p:grpSpPr>
        <p:sp>
          <p:nvSpPr>
            <p:cNvPr id="7201" name="Freeform: Shape 66">
              <a:extLst>
                <a:ext uri="{FF2B5EF4-FFF2-40B4-BE49-F238E27FC236}">
                  <a16:creationId xmlns:a16="http://schemas.microsoft.com/office/drawing/2014/main" id="{EDD451C3-1F52-50F9-CC5E-6385B7BA44D7}"/>
                </a:ext>
              </a:extLst>
            </p:cNvPr>
            <p:cNvSpPr/>
            <p:nvPr/>
          </p:nvSpPr>
          <p:spPr>
            <a:xfrm>
              <a:off x="7009460" y="2871362"/>
              <a:ext cx="922249" cy="246402"/>
            </a:xfrm>
            <a:custGeom>
              <a:avLst/>
              <a:gdLst>
                <a:gd name="connsiteX0" fmla="*/ 1233488 w 1247775"/>
                <a:gd name="connsiteY0" fmla="*/ 169545 h 333375"/>
                <a:gd name="connsiteX1" fmla="*/ 623888 w 1247775"/>
                <a:gd name="connsiteY1" fmla="*/ 324803 h 333375"/>
                <a:gd name="connsiteX2" fmla="*/ 14288 w 1247775"/>
                <a:gd name="connsiteY2" fmla="*/ 169545 h 333375"/>
                <a:gd name="connsiteX3" fmla="*/ 623888 w 1247775"/>
                <a:gd name="connsiteY3" fmla="*/ 14287 h 333375"/>
                <a:gd name="connsiteX4" fmla="*/ 1233488 w 1247775"/>
                <a:gd name="connsiteY4" fmla="*/ 16954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775" h="333375">
                  <a:moveTo>
                    <a:pt x="1233488" y="169545"/>
                  </a:moveTo>
                  <a:cubicBezTo>
                    <a:pt x="1233488" y="255291"/>
                    <a:pt x="960560" y="324803"/>
                    <a:pt x="623888" y="324803"/>
                  </a:cubicBezTo>
                  <a:cubicBezTo>
                    <a:pt x="287215" y="324803"/>
                    <a:pt x="14288" y="255291"/>
                    <a:pt x="14288" y="169545"/>
                  </a:cubicBezTo>
                  <a:cubicBezTo>
                    <a:pt x="14288" y="83799"/>
                    <a:pt x="287215" y="14287"/>
                    <a:pt x="623888" y="14287"/>
                  </a:cubicBezTo>
                  <a:cubicBezTo>
                    <a:pt x="960560" y="14287"/>
                    <a:pt x="1233488" y="83799"/>
                    <a:pt x="1233488" y="169545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46304" tIns="73152" rIns="146304" bIns="73152" numCol="1" anchor="t" anchorCtr="0" compatLnSpc="1">
              <a:prstTxWarp prst="textNoShape">
                <a:avLst/>
              </a:prstTxWarp>
            </a:bodyPr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02" name="Freeform: Shape 67">
              <a:extLst>
                <a:ext uri="{FF2B5EF4-FFF2-40B4-BE49-F238E27FC236}">
                  <a16:creationId xmlns:a16="http://schemas.microsoft.com/office/drawing/2014/main" id="{8FCABEB8-1530-2EFE-DAC0-39D534CE2999}"/>
                </a:ext>
              </a:extLst>
            </p:cNvPr>
            <p:cNvSpPr/>
            <p:nvPr/>
          </p:nvSpPr>
          <p:spPr>
            <a:xfrm>
              <a:off x="7009460" y="3255750"/>
              <a:ext cx="922249" cy="133761"/>
            </a:xfrm>
            <a:custGeom>
              <a:avLst/>
              <a:gdLst>
                <a:gd name="connsiteX0" fmla="*/ 1233488 w 1247775"/>
                <a:gd name="connsiteY0" fmla="*/ 14288 h 180975"/>
                <a:gd name="connsiteX1" fmla="*/ 623888 w 1247775"/>
                <a:gd name="connsiteY1" fmla="*/ 169545 h 180975"/>
                <a:gd name="connsiteX2" fmla="*/ 14288 w 1247775"/>
                <a:gd name="connsiteY2" fmla="*/ 142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775" h="180975">
                  <a:moveTo>
                    <a:pt x="1233488" y="14288"/>
                  </a:moveTo>
                  <a:cubicBezTo>
                    <a:pt x="1233488" y="100013"/>
                    <a:pt x="960120" y="169545"/>
                    <a:pt x="623888" y="169545"/>
                  </a:cubicBezTo>
                  <a:cubicBezTo>
                    <a:pt x="287655" y="169545"/>
                    <a:pt x="14288" y="100013"/>
                    <a:pt x="14288" y="14288"/>
                  </a:cubicBez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46304" tIns="73152" rIns="146304" bIns="73152" numCol="1" anchor="t" anchorCtr="0" compatLnSpc="1">
              <a:prstTxWarp prst="textNoShape">
                <a:avLst/>
              </a:prstTxWarp>
            </a:bodyPr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03" name="Freeform: Shape 68">
              <a:extLst>
                <a:ext uri="{FF2B5EF4-FFF2-40B4-BE49-F238E27FC236}">
                  <a16:creationId xmlns:a16="http://schemas.microsoft.com/office/drawing/2014/main" id="{EBBB9F29-FC4E-9BA7-2675-A9D673E2120F}"/>
                </a:ext>
              </a:extLst>
            </p:cNvPr>
            <p:cNvSpPr/>
            <p:nvPr/>
          </p:nvSpPr>
          <p:spPr>
            <a:xfrm>
              <a:off x="7009459" y="3524680"/>
              <a:ext cx="922250" cy="133761"/>
            </a:xfrm>
            <a:custGeom>
              <a:avLst/>
              <a:gdLst>
                <a:gd name="connsiteX0" fmla="*/ 1233488 w 1247775"/>
                <a:gd name="connsiteY0" fmla="*/ 14288 h 180975"/>
                <a:gd name="connsiteX1" fmla="*/ 623888 w 1247775"/>
                <a:gd name="connsiteY1" fmla="*/ 169545 h 180975"/>
                <a:gd name="connsiteX2" fmla="*/ 14288 w 1247775"/>
                <a:gd name="connsiteY2" fmla="*/ 142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775" h="180975">
                  <a:moveTo>
                    <a:pt x="1233488" y="14288"/>
                  </a:moveTo>
                  <a:cubicBezTo>
                    <a:pt x="1233488" y="100013"/>
                    <a:pt x="960120" y="169545"/>
                    <a:pt x="623888" y="169545"/>
                  </a:cubicBezTo>
                  <a:cubicBezTo>
                    <a:pt x="287655" y="169545"/>
                    <a:pt x="14288" y="100013"/>
                    <a:pt x="14288" y="14288"/>
                  </a:cubicBez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46304" tIns="73152" rIns="146304" bIns="73152" numCol="1" anchor="t" anchorCtr="0" compatLnSpc="1">
              <a:prstTxWarp prst="textNoShape">
                <a:avLst/>
              </a:prstTxWarp>
            </a:bodyPr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04" name="Freeform: Shape 69">
              <a:extLst>
                <a:ext uri="{FF2B5EF4-FFF2-40B4-BE49-F238E27FC236}">
                  <a16:creationId xmlns:a16="http://schemas.microsoft.com/office/drawing/2014/main" id="{F9047393-1C1A-7991-024D-16CBA11995C4}"/>
                </a:ext>
              </a:extLst>
            </p:cNvPr>
            <p:cNvSpPr/>
            <p:nvPr/>
          </p:nvSpPr>
          <p:spPr>
            <a:xfrm>
              <a:off x="6541296" y="2669312"/>
              <a:ext cx="774407" cy="211202"/>
            </a:xfrm>
            <a:custGeom>
              <a:avLst/>
              <a:gdLst>
                <a:gd name="connsiteX0" fmla="*/ 1041083 w 1047750"/>
                <a:gd name="connsiteY0" fmla="*/ 144780 h 285750"/>
                <a:gd name="connsiteX1" fmla="*/ 527685 w 1047750"/>
                <a:gd name="connsiteY1" fmla="*/ 275273 h 285750"/>
                <a:gd name="connsiteX2" fmla="*/ 14288 w 1047750"/>
                <a:gd name="connsiteY2" fmla="*/ 144780 h 285750"/>
                <a:gd name="connsiteX3" fmla="*/ 527685 w 1047750"/>
                <a:gd name="connsiteY3" fmla="*/ 14287 h 285750"/>
                <a:gd name="connsiteX4" fmla="*/ 1041083 w 1047750"/>
                <a:gd name="connsiteY4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285750">
                  <a:moveTo>
                    <a:pt x="1041083" y="144780"/>
                  </a:moveTo>
                  <a:cubicBezTo>
                    <a:pt x="1041083" y="216849"/>
                    <a:pt x="811227" y="275273"/>
                    <a:pt x="527685" y="275273"/>
                  </a:cubicBezTo>
                  <a:cubicBezTo>
                    <a:pt x="244143" y="275273"/>
                    <a:pt x="14288" y="216849"/>
                    <a:pt x="14288" y="144780"/>
                  </a:cubicBezTo>
                  <a:cubicBezTo>
                    <a:pt x="14288" y="72711"/>
                    <a:pt x="244143" y="14287"/>
                    <a:pt x="527685" y="14287"/>
                  </a:cubicBezTo>
                  <a:cubicBezTo>
                    <a:pt x="811227" y="14287"/>
                    <a:pt x="1041083" y="72711"/>
                    <a:pt x="1041083" y="144780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05" name="Freeform: Shape 70">
              <a:extLst>
                <a:ext uri="{FF2B5EF4-FFF2-40B4-BE49-F238E27FC236}">
                  <a16:creationId xmlns:a16="http://schemas.microsoft.com/office/drawing/2014/main" id="{E4EFDBD7-DEBE-AF7C-7D68-B9122986A579}"/>
                </a:ext>
              </a:extLst>
            </p:cNvPr>
            <p:cNvSpPr/>
            <p:nvPr/>
          </p:nvSpPr>
          <p:spPr>
            <a:xfrm>
              <a:off x="6541296" y="2765761"/>
              <a:ext cx="485765" cy="795528"/>
            </a:xfrm>
            <a:custGeom>
              <a:avLst/>
              <a:gdLst>
                <a:gd name="connsiteX0" fmla="*/ 647700 w 657225"/>
                <a:gd name="connsiteY0" fmla="*/ 1061085 h 1076325"/>
                <a:gd name="connsiteX1" fmla="*/ 527685 w 657225"/>
                <a:gd name="connsiteY1" fmla="*/ 1064895 h 1076325"/>
                <a:gd name="connsiteX2" fmla="*/ 14288 w 657225"/>
                <a:gd name="connsiteY2" fmla="*/ 934403 h 1076325"/>
                <a:gd name="connsiteX3" fmla="*/ 14288 w 657225"/>
                <a:gd name="connsiteY3" fmla="*/ 14288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1076325">
                  <a:moveTo>
                    <a:pt x="647700" y="1061085"/>
                  </a:moveTo>
                  <a:cubicBezTo>
                    <a:pt x="609600" y="1062990"/>
                    <a:pt x="568643" y="1064895"/>
                    <a:pt x="527685" y="1064895"/>
                  </a:cubicBezTo>
                  <a:cubicBezTo>
                    <a:pt x="243840" y="1063943"/>
                    <a:pt x="14288" y="1005840"/>
                    <a:pt x="14288" y="934403"/>
                  </a:cubicBezTo>
                  <a:lnTo>
                    <a:pt x="14288" y="14288"/>
                  </a:lnTo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06" name="Freeform: Shape 71">
              <a:extLst>
                <a:ext uri="{FF2B5EF4-FFF2-40B4-BE49-F238E27FC236}">
                  <a16:creationId xmlns:a16="http://schemas.microsoft.com/office/drawing/2014/main" id="{8ECEFD25-9516-7D03-9A66-7102C73E7A59}"/>
                </a:ext>
              </a:extLst>
            </p:cNvPr>
            <p:cNvSpPr/>
            <p:nvPr/>
          </p:nvSpPr>
          <p:spPr>
            <a:xfrm>
              <a:off x="7300215" y="2765761"/>
              <a:ext cx="21120" cy="133761"/>
            </a:xfrm>
            <a:custGeom>
              <a:avLst/>
              <a:gdLst>
                <a:gd name="connsiteX0" fmla="*/ 14288 w 28575"/>
                <a:gd name="connsiteY0" fmla="*/ 14288 h 180975"/>
                <a:gd name="connsiteX1" fmla="*/ 14288 w 28575"/>
                <a:gd name="connsiteY1" fmla="*/ 1676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80975">
                  <a:moveTo>
                    <a:pt x="14288" y="14288"/>
                  </a:moveTo>
                  <a:lnTo>
                    <a:pt x="14288" y="167640"/>
                  </a:lnTo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07" name="Freeform: Shape 72">
              <a:extLst>
                <a:ext uri="{FF2B5EF4-FFF2-40B4-BE49-F238E27FC236}">
                  <a16:creationId xmlns:a16="http://schemas.microsoft.com/office/drawing/2014/main" id="{BEFEDE7D-FF77-402E-D686-889FA82BB9E0}"/>
                </a:ext>
              </a:extLst>
            </p:cNvPr>
            <p:cNvSpPr/>
            <p:nvPr/>
          </p:nvSpPr>
          <p:spPr>
            <a:xfrm>
              <a:off x="6541296" y="2992451"/>
              <a:ext cx="485765" cy="112641"/>
            </a:xfrm>
            <a:custGeom>
              <a:avLst/>
              <a:gdLst>
                <a:gd name="connsiteX0" fmla="*/ 647700 w 657225"/>
                <a:gd name="connsiteY0" fmla="*/ 140970 h 152400"/>
                <a:gd name="connsiteX1" fmla="*/ 527685 w 657225"/>
                <a:gd name="connsiteY1" fmla="*/ 144780 h 152400"/>
                <a:gd name="connsiteX2" fmla="*/ 14288 w 657225"/>
                <a:gd name="connsiteY2" fmla="*/ 1428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225" h="152400">
                  <a:moveTo>
                    <a:pt x="647700" y="140970"/>
                  </a:moveTo>
                  <a:cubicBezTo>
                    <a:pt x="609600" y="142875"/>
                    <a:pt x="568643" y="144780"/>
                    <a:pt x="527685" y="144780"/>
                  </a:cubicBezTo>
                  <a:cubicBezTo>
                    <a:pt x="243840" y="144780"/>
                    <a:pt x="14288" y="86677"/>
                    <a:pt x="14288" y="14288"/>
                  </a:cubicBezTo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08" name="Freeform: Shape 73">
              <a:extLst>
                <a:ext uri="{FF2B5EF4-FFF2-40B4-BE49-F238E27FC236}">
                  <a16:creationId xmlns:a16="http://schemas.microsoft.com/office/drawing/2014/main" id="{21D44DE5-2A39-AA61-7576-45A33002AF7D}"/>
                </a:ext>
              </a:extLst>
            </p:cNvPr>
            <p:cNvSpPr/>
            <p:nvPr/>
          </p:nvSpPr>
          <p:spPr>
            <a:xfrm>
              <a:off x="6541296" y="3219142"/>
              <a:ext cx="485765" cy="112641"/>
            </a:xfrm>
            <a:custGeom>
              <a:avLst/>
              <a:gdLst>
                <a:gd name="connsiteX0" fmla="*/ 647700 w 657225"/>
                <a:gd name="connsiteY0" fmla="*/ 140970 h 152400"/>
                <a:gd name="connsiteX1" fmla="*/ 527685 w 657225"/>
                <a:gd name="connsiteY1" fmla="*/ 144780 h 152400"/>
                <a:gd name="connsiteX2" fmla="*/ 14288 w 657225"/>
                <a:gd name="connsiteY2" fmla="*/ 1428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225" h="152400">
                  <a:moveTo>
                    <a:pt x="647700" y="140970"/>
                  </a:moveTo>
                  <a:cubicBezTo>
                    <a:pt x="609600" y="142875"/>
                    <a:pt x="568643" y="144780"/>
                    <a:pt x="527685" y="144780"/>
                  </a:cubicBezTo>
                  <a:cubicBezTo>
                    <a:pt x="243840" y="144780"/>
                    <a:pt x="14288" y="86677"/>
                    <a:pt x="14288" y="14288"/>
                  </a:cubicBezTo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09" name="Freeform: Shape 74">
              <a:extLst>
                <a:ext uri="{FF2B5EF4-FFF2-40B4-BE49-F238E27FC236}">
                  <a16:creationId xmlns:a16="http://schemas.microsoft.com/office/drawing/2014/main" id="{D65497E3-0AB9-B0C8-6FE2-DF5E4AC3BEF8}"/>
                </a:ext>
              </a:extLst>
            </p:cNvPr>
            <p:cNvSpPr/>
            <p:nvPr/>
          </p:nvSpPr>
          <p:spPr>
            <a:xfrm>
              <a:off x="7115061" y="2361661"/>
              <a:ext cx="598406" cy="161922"/>
            </a:xfrm>
            <a:custGeom>
              <a:avLst/>
              <a:gdLst>
                <a:gd name="connsiteX0" fmla="*/ 797243 w 809625"/>
                <a:gd name="connsiteY0" fmla="*/ 113348 h 219075"/>
                <a:gd name="connsiteX1" fmla="*/ 405765 w 809625"/>
                <a:gd name="connsiteY1" fmla="*/ 212408 h 219075"/>
                <a:gd name="connsiteX2" fmla="*/ 14288 w 809625"/>
                <a:gd name="connsiteY2" fmla="*/ 113348 h 219075"/>
                <a:gd name="connsiteX3" fmla="*/ 405765 w 809625"/>
                <a:gd name="connsiteY3" fmla="*/ 14287 h 219075"/>
                <a:gd name="connsiteX4" fmla="*/ 797243 w 809625"/>
                <a:gd name="connsiteY4" fmla="*/ 11334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25" h="219075">
                  <a:moveTo>
                    <a:pt x="797243" y="113348"/>
                  </a:moveTo>
                  <a:cubicBezTo>
                    <a:pt x="797243" y="168057"/>
                    <a:pt x="621972" y="212408"/>
                    <a:pt x="405765" y="212408"/>
                  </a:cubicBezTo>
                  <a:cubicBezTo>
                    <a:pt x="189558" y="212408"/>
                    <a:pt x="14288" y="168057"/>
                    <a:pt x="14288" y="113348"/>
                  </a:cubicBezTo>
                  <a:cubicBezTo>
                    <a:pt x="14288" y="58638"/>
                    <a:pt x="189558" y="14287"/>
                    <a:pt x="405765" y="14287"/>
                  </a:cubicBezTo>
                  <a:cubicBezTo>
                    <a:pt x="621972" y="14287"/>
                    <a:pt x="797243" y="58638"/>
                    <a:pt x="797243" y="113348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10" name="Freeform: Shape 75">
              <a:extLst>
                <a:ext uri="{FF2B5EF4-FFF2-40B4-BE49-F238E27FC236}">
                  <a16:creationId xmlns:a16="http://schemas.microsoft.com/office/drawing/2014/main" id="{46F9CA7F-8083-A25F-A2B4-380D5A3A738E}"/>
                </a:ext>
              </a:extLst>
            </p:cNvPr>
            <p:cNvSpPr/>
            <p:nvPr/>
          </p:nvSpPr>
          <p:spPr>
            <a:xfrm>
              <a:off x="7114358" y="2434878"/>
              <a:ext cx="21120" cy="267523"/>
            </a:xfrm>
            <a:custGeom>
              <a:avLst/>
              <a:gdLst>
                <a:gd name="connsiteX0" fmla="*/ 14288 w 28575"/>
                <a:gd name="connsiteY0" fmla="*/ 350520 h 361950"/>
                <a:gd name="connsiteX1" fmla="*/ 14288 w 28575"/>
                <a:gd name="connsiteY1" fmla="*/ 14287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361950">
                  <a:moveTo>
                    <a:pt x="14288" y="350520"/>
                  </a:moveTo>
                  <a:lnTo>
                    <a:pt x="14288" y="14287"/>
                  </a:lnTo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11" name="Freeform: Shape 76">
              <a:extLst>
                <a:ext uri="{FF2B5EF4-FFF2-40B4-BE49-F238E27FC236}">
                  <a16:creationId xmlns:a16="http://schemas.microsoft.com/office/drawing/2014/main" id="{74B2B417-0FCD-D481-4751-67B2715B5742}"/>
                </a:ext>
              </a:extLst>
            </p:cNvPr>
            <p:cNvSpPr/>
            <p:nvPr/>
          </p:nvSpPr>
          <p:spPr>
            <a:xfrm>
              <a:off x="7693755" y="2434878"/>
              <a:ext cx="21120" cy="471685"/>
            </a:xfrm>
            <a:custGeom>
              <a:avLst/>
              <a:gdLst>
                <a:gd name="connsiteX0" fmla="*/ 14287 w 28575"/>
                <a:gd name="connsiteY0" fmla="*/ 14287 h 638175"/>
                <a:gd name="connsiteX1" fmla="*/ 14287 w 28575"/>
                <a:gd name="connsiteY1" fmla="*/ 627698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638175">
                  <a:moveTo>
                    <a:pt x="14287" y="14287"/>
                  </a:moveTo>
                  <a:lnTo>
                    <a:pt x="14287" y="627698"/>
                  </a:lnTo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12" name="Freeform: Shape 77">
              <a:extLst>
                <a:ext uri="{FF2B5EF4-FFF2-40B4-BE49-F238E27FC236}">
                  <a16:creationId xmlns:a16="http://schemas.microsoft.com/office/drawing/2014/main" id="{EF6E59B1-54DB-3529-B633-899E9421A56E}"/>
                </a:ext>
              </a:extLst>
            </p:cNvPr>
            <p:cNvSpPr/>
            <p:nvPr/>
          </p:nvSpPr>
          <p:spPr>
            <a:xfrm>
              <a:off x="7114358" y="2608064"/>
              <a:ext cx="598406" cy="91521"/>
            </a:xfrm>
            <a:custGeom>
              <a:avLst/>
              <a:gdLst>
                <a:gd name="connsiteX0" fmla="*/ 798195 w 809625"/>
                <a:gd name="connsiteY0" fmla="*/ 14288 h 123825"/>
                <a:gd name="connsiteX1" fmla="*/ 406717 w 809625"/>
                <a:gd name="connsiteY1" fmla="*/ 113348 h 123825"/>
                <a:gd name="connsiteX2" fmla="*/ 14288 w 809625"/>
                <a:gd name="connsiteY2" fmla="*/ 1428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5" h="123825">
                  <a:moveTo>
                    <a:pt x="798195" y="14288"/>
                  </a:moveTo>
                  <a:cubicBezTo>
                    <a:pt x="798195" y="69532"/>
                    <a:pt x="622935" y="113348"/>
                    <a:pt x="406717" y="113348"/>
                  </a:cubicBezTo>
                  <a:cubicBezTo>
                    <a:pt x="190500" y="113348"/>
                    <a:pt x="14288" y="69532"/>
                    <a:pt x="14288" y="14288"/>
                  </a:cubicBezTo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13" name="Freeform: Shape 78">
              <a:extLst>
                <a:ext uri="{FF2B5EF4-FFF2-40B4-BE49-F238E27FC236}">
                  <a16:creationId xmlns:a16="http://schemas.microsoft.com/office/drawing/2014/main" id="{BBBAEA2C-9E03-7208-CA5D-C0FD12E4D754}"/>
                </a:ext>
              </a:extLst>
            </p:cNvPr>
            <p:cNvSpPr/>
            <p:nvPr/>
          </p:nvSpPr>
          <p:spPr>
            <a:xfrm>
              <a:off x="7300215" y="2781249"/>
              <a:ext cx="408324" cy="91521"/>
            </a:xfrm>
            <a:custGeom>
              <a:avLst/>
              <a:gdLst>
                <a:gd name="connsiteX0" fmla="*/ 546735 w 552450"/>
                <a:gd name="connsiteY0" fmla="*/ 14288 h 123825"/>
                <a:gd name="connsiteX1" fmla="*/ 155257 w 552450"/>
                <a:gd name="connsiteY1" fmla="*/ 113348 h 123825"/>
                <a:gd name="connsiteX2" fmla="*/ 14288 w 552450"/>
                <a:gd name="connsiteY2" fmla="*/ 10668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0" h="123825">
                  <a:moveTo>
                    <a:pt x="546735" y="14288"/>
                  </a:moveTo>
                  <a:cubicBezTo>
                    <a:pt x="546735" y="69533"/>
                    <a:pt x="371475" y="113348"/>
                    <a:pt x="155257" y="113348"/>
                  </a:cubicBezTo>
                  <a:cubicBezTo>
                    <a:pt x="105727" y="113348"/>
                    <a:pt x="58102" y="111443"/>
                    <a:pt x="14288" y="106680"/>
                  </a:cubicBezTo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7214" name="Freeform: Shape 79">
              <a:extLst>
                <a:ext uri="{FF2B5EF4-FFF2-40B4-BE49-F238E27FC236}">
                  <a16:creationId xmlns:a16="http://schemas.microsoft.com/office/drawing/2014/main" id="{7E57B2C5-A74D-6897-6B17-2D05A05DFE0F}"/>
                </a:ext>
              </a:extLst>
            </p:cNvPr>
            <p:cNvSpPr/>
            <p:nvPr/>
          </p:nvSpPr>
          <p:spPr>
            <a:xfrm>
              <a:off x="7009460" y="2986115"/>
              <a:ext cx="922249" cy="943369"/>
            </a:xfrm>
            <a:custGeom>
              <a:avLst/>
              <a:gdLst>
                <a:gd name="connsiteX0" fmla="*/ 1233488 w 1247775"/>
                <a:gd name="connsiteY0" fmla="*/ 14288 h 1276350"/>
                <a:gd name="connsiteX1" fmla="*/ 1233488 w 1247775"/>
                <a:gd name="connsiteY1" fmla="*/ 1106805 h 1276350"/>
                <a:gd name="connsiteX2" fmla="*/ 623888 w 1247775"/>
                <a:gd name="connsiteY2" fmla="*/ 1262063 h 1276350"/>
                <a:gd name="connsiteX3" fmla="*/ 14288 w 1247775"/>
                <a:gd name="connsiteY3" fmla="*/ 1106805 h 1276350"/>
                <a:gd name="connsiteX4" fmla="*/ 14288 w 1247775"/>
                <a:gd name="connsiteY4" fmla="*/ 14288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775" h="1276350">
                  <a:moveTo>
                    <a:pt x="1233488" y="14288"/>
                  </a:moveTo>
                  <a:lnTo>
                    <a:pt x="1233488" y="1106805"/>
                  </a:lnTo>
                  <a:cubicBezTo>
                    <a:pt x="1233488" y="1192530"/>
                    <a:pt x="960120" y="1262063"/>
                    <a:pt x="623888" y="1262063"/>
                  </a:cubicBezTo>
                  <a:cubicBezTo>
                    <a:pt x="287655" y="1262063"/>
                    <a:pt x="14288" y="1192530"/>
                    <a:pt x="14288" y="1106805"/>
                  </a:cubicBezTo>
                  <a:lnTo>
                    <a:pt x="14288" y="14288"/>
                  </a:ln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46304" tIns="73152" rIns="146304" bIns="73152" numCol="1" anchor="t" anchorCtr="0" compatLnSpc="1">
              <a:prstTxWarp prst="textNoShape">
                <a:avLst/>
              </a:prstTxWarp>
            </a:bodyPr>
            <a:lstStyle/>
            <a:p>
              <a:endParaRPr lang="en-US" sz="2560" dirty="0">
                <a:solidFill>
                  <a:srgbClr val="1D516C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5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  <p:bldP spid="13" grpId="0" animBg="1"/>
      <p:bldP spid="14" grpId="0" animBg="1"/>
      <p:bldP spid="21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06D912E-CBAD-329A-EFA5-1BDD7C2E9C61}"/>
              </a:ext>
            </a:extLst>
          </p:cNvPr>
          <p:cNvSpPr/>
          <p:nvPr/>
        </p:nvSpPr>
        <p:spPr>
          <a:xfrm>
            <a:off x="7075743" y="1838138"/>
            <a:ext cx="6731808" cy="4948265"/>
          </a:xfrm>
          <a:prstGeom prst="roundRect">
            <a:avLst>
              <a:gd name="adj" fmla="val 516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988C95-B9CD-BBE1-AEC5-232CC3940CE3}"/>
              </a:ext>
            </a:extLst>
          </p:cNvPr>
          <p:cNvSpPr/>
          <p:nvPr/>
        </p:nvSpPr>
        <p:spPr>
          <a:xfrm>
            <a:off x="1212602" y="1777279"/>
            <a:ext cx="5349702" cy="4948266"/>
          </a:xfrm>
          <a:prstGeom prst="roundRect">
            <a:avLst>
              <a:gd name="adj" fmla="val 516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E2962-5901-B765-5421-D8B00CEC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95740"/>
            <a:ext cx="12435840" cy="1488168"/>
          </a:xfrm>
        </p:spPr>
        <p:txBody>
          <a:bodyPr/>
          <a:lstStyle/>
          <a:p>
            <a:r>
              <a:rPr lang="en-US" sz="4800" dirty="0"/>
              <a:t>Introduction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5A964ECF-5A1C-442C-791F-E8FB0D9F5161}"/>
              </a:ext>
            </a:extLst>
          </p:cNvPr>
          <p:cNvSpPr/>
          <p:nvPr/>
        </p:nvSpPr>
        <p:spPr>
          <a:xfrm>
            <a:off x="1739763" y="3003668"/>
            <a:ext cx="1722120" cy="1836420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87CA15A-D0E6-529D-47D7-72163D5B67B2}"/>
              </a:ext>
            </a:extLst>
          </p:cNvPr>
          <p:cNvSpPr/>
          <p:nvPr/>
        </p:nvSpPr>
        <p:spPr>
          <a:xfrm>
            <a:off x="3644763" y="3693278"/>
            <a:ext cx="914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45AB72B5-3D69-A41B-D880-1A46BF8B0037}"/>
              </a:ext>
            </a:extLst>
          </p:cNvPr>
          <p:cNvSpPr/>
          <p:nvPr/>
        </p:nvSpPr>
        <p:spPr>
          <a:xfrm>
            <a:off x="4650603" y="3033014"/>
            <a:ext cx="1143000" cy="1666104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CA907CA5-C4E1-A56F-9882-273115DD82BC}"/>
              </a:ext>
            </a:extLst>
          </p:cNvPr>
          <p:cNvSpPr/>
          <p:nvPr/>
        </p:nvSpPr>
        <p:spPr>
          <a:xfrm>
            <a:off x="8135835" y="3124266"/>
            <a:ext cx="464820" cy="548436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ACE37A2A-215A-1B16-DDDE-7E1D5B62F023}"/>
              </a:ext>
            </a:extLst>
          </p:cNvPr>
          <p:cNvSpPr/>
          <p:nvPr/>
        </p:nvSpPr>
        <p:spPr>
          <a:xfrm>
            <a:off x="8859735" y="3028402"/>
            <a:ext cx="464820" cy="548436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A89C6E92-426F-968A-80E3-029B87564B55}"/>
              </a:ext>
            </a:extLst>
          </p:cNvPr>
          <p:cNvSpPr/>
          <p:nvPr/>
        </p:nvSpPr>
        <p:spPr>
          <a:xfrm>
            <a:off x="8524455" y="3763835"/>
            <a:ext cx="464820" cy="548436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88A406E9-443E-A460-768E-42202714BC3D}"/>
              </a:ext>
            </a:extLst>
          </p:cNvPr>
          <p:cNvSpPr/>
          <p:nvPr/>
        </p:nvSpPr>
        <p:spPr>
          <a:xfrm>
            <a:off x="8977845" y="4160074"/>
            <a:ext cx="464820" cy="548436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C404932D-5E4E-C14D-7342-E56BB084C070}"/>
              </a:ext>
            </a:extLst>
          </p:cNvPr>
          <p:cNvSpPr/>
          <p:nvPr/>
        </p:nvSpPr>
        <p:spPr>
          <a:xfrm>
            <a:off x="9450285" y="3327022"/>
            <a:ext cx="464820" cy="548436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1F5CEB30-A887-8DB6-0D36-1BE789DA029A}"/>
              </a:ext>
            </a:extLst>
          </p:cNvPr>
          <p:cNvSpPr/>
          <p:nvPr/>
        </p:nvSpPr>
        <p:spPr>
          <a:xfrm>
            <a:off x="7949145" y="4190453"/>
            <a:ext cx="464820" cy="548436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ABF9ED6A-FEA9-E944-9BB1-05A53BD59AA5}"/>
              </a:ext>
            </a:extLst>
          </p:cNvPr>
          <p:cNvSpPr/>
          <p:nvPr/>
        </p:nvSpPr>
        <p:spPr>
          <a:xfrm>
            <a:off x="7522425" y="3702976"/>
            <a:ext cx="464820" cy="548436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D7776-22B6-E754-4FFF-896704170D90}"/>
              </a:ext>
            </a:extLst>
          </p:cNvPr>
          <p:cNvSpPr txBox="1"/>
          <p:nvPr/>
        </p:nvSpPr>
        <p:spPr>
          <a:xfrm>
            <a:off x="1450203" y="5232518"/>
            <a:ext cx="1774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Monolithic </a:t>
            </a:r>
          </a:p>
          <a:p>
            <a:pPr algn="l"/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Application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FDB42F2D-6B28-8118-9DCB-946BFAF9BDA1}"/>
              </a:ext>
            </a:extLst>
          </p:cNvPr>
          <p:cNvSpPr/>
          <p:nvPr/>
        </p:nvSpPr>
        <p:spPr>
          <a:xfrm>
            <a:off x="10158945" y="3748390"/>
            <a:ext cx="922020" cy="3505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BB559C20-7268-A238-DDEF-E7143299C0A3}"/>
              </a:ext>
            </a:extLst>
          </p:cNvPr>
          <p:cNvSpPr/>
          <p:nvPr/>
        </p:nvSpPr>
        <p:spPr>
          <a:xfrm>
            <a:off x="11609868" y="2819678"/>
            <a:ext cx="502920" cy="548436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n 20">
            <a:extLst>
              <a:ext uri="{FF2B5EF4-FFF2-40B4-BE49-F238E27FC236}">
                <a16:creationId xmlns:a16="http://schemas.microsoft.com/office/drawing/2014/main" id="{71A62AF3-E53A-5D27-18D8-42ED076E75D0}"/>
              </a:ext>
            </a:extLst>
          </p:cNvPr>
          <p:cNvSpPr/>
          <p:nvPr/>
        </p:nvSpPr>
        <p:spPr>
          <a:xfrm>
            <a:off x="11436220" y="4129594"/>
            <a:ext cx="502920" cy="548436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6682ECA8-7710-A883-03EA-036FB211B1DF}"/>
              </a:ext>
            </a:extLst>
          </p:cNvPr>
          <p:cNvSpPr/>
          <p:nvPr/>
        </p:nvSpPr>
        <p:spPr>
          <a:xfrm>
            <a:off x="12627825" y="3428758"/>
            <a:ext cx="502920" cy="548436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4A9DC7-0082-162A-3994-5945765F14A9}"/>
              </a:ext>
            </a:extLst>
          </p:cNvPr>
          <p:cNvSpPr txBox="1"/>
          <p:nvPr/>
        </p:nvSpPr>
        <p:spPr>
          <a:xfrm>
            <a:off x="4467723" y="5171558"/>
            <a:ext cx="1747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Monolithic </a:t>
            </a:r>
          </a:p>
          <a:p>
            <a:pPr algn="l"/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EB40C3-51A6-CABE-8C64-E00C23170592}"/>
              </a:ext>
            </a:extLst>
          </p:cNvPr>
          <p:cNvSpPr txBox="1"/>
          <p:nvPr/>
        </p:nvSpPr>
        <p:spPr>
          <a:xfrm>
            <a:off x="7754835" y="5395941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Micro services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01C06A-1167-3B09-05C8-67B40720ACDF}"/>
              </a:ext>
            </a:extLst>
          </p:cNvPr>
          <p:cNvSpPr txBox="1"/>
          <p:nvPr/>
        </p:nvSpPr>
        <p:spPr>
          <a:xfrm>
            <a:off x="11431485" y="467803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db2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C0A1AA-197A-8F01-285C-3FB4E7A57C80}"/>
              </a:ext>
            </a:extLst>
          </p:cNvPr>
          <p:cNvSpPr txBox="1"/>
          <p:nvPr/>
        </p:nvSpPr>
        <p:spPr>
          <a:xfrm>
            <a:off x="12528765" y="408367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db1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651544-6283-3BF1-104F-F7704F250C32}"/>
              </a:ext>
            </a:extLst>
          </p:cNvPr>
          <p:cNvSpPr txBox="1"/>
          <p:nvPr/>
        </p:nvSpPr>
        <p:spPr>
          <a:xfrm>
            <a:off x="11461965" y="342835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db3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AA4C5-5A5D-F626-1222-C8BD1817F352}"/>
              </a:ext>
            </a:extLst>
          </p:cNvPr>
          <p:cNvSpPr txBox="1"/>
          <p:nvPr/>
        </p:nvSpPr>
        <p:spPr>
          <a:xfrm>
            <a:off x="11025307" y="5431102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Micro Database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ED15C08-126D-F4DF-F5A7-B3504CF9FD4F}"/>
              </a:ext>
            </a:extLst>
          </p:cNvPr>
          <p:cNvSpPr/>
          <p:nvPr/>
        </p:nvSpPr>
        <p:spPr>
          <a:xfrm>
            <a:off x="9711651" y="4414485"/>
            <a:ext cx="922020" cy="3505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6C00F3F2-FF62-3DB9-7A58-2F93EB015A6B}"/>
              </a:ext>
            </a:extLst>
          </p:cNvPr>
          <p:cNvSpPr/>
          <p:nvPr/>
        </p:nvSpPr>
        <p:spPr>
          <a:xfrm>
            <a:off x="10147515" y="3006735"/>
            <a:ext cx="922020" cy="3505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30" grpId="0"/>
      <p:bldP spid="8" grpId="0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863F-38D5-70D8-39A7-E742D0AD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1460" cy="873186"/>
          </a:xfrm>
        </p:spPr>
        <p:txBody>
          <a:bodyPr/>
          <a:lstStyle/>
          <a:p>
            <a:r>
              <a:rPr lang="en-US" sz="4800" dirty="0"/>
              <a:t>What is a Container?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585BECA-306E-481C-D3C2-200CD02DB413}"/>
              </a:ext>
            </a:extLst>
          </p:cNvPr>
          <p:cNvSpPr/>
          <p:nvPr/>
        </p:nvSpPr>
        <p:spPr>
          <a:xfrm>
            <a:off x="3291412" y="2301968"/>
            <a:ext cx="7476565" cy="3625664"/>
          </a:xfrm>
          <a:prstGeom prst="roundRect">
            <a:avLst>
              <a:gd name="adj" fmla="val 5163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A7D3EE4-37B7-45BC-AFC6-457989209BF3}"/>
              </a:ext>
            </a:extLst>
          </p:cNvPr>
          <p:cNvSpPr/>
          <p:nvPr/>
        </p:nvSpPr>
        <p:spPr>
          <a:xfrm>
            <a:off x="3489579" y="5371092"/>
            <a:ext cx="7080243" cy="470162"/>
          </a:xfrm>
          <a:prstGeom prst="roundRect">
            <a:avLst>
              <a:gd name="adj" fmla="val 51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275C8E-646C-91B0-F9E4-7D98B6F3284A}"/>
              </a:ext>
            </a:extLst>
          </p:cNvPr>
          <p:cNvSpPr/>
          <p:nvPr/>
        </p:nvSpPr>
        <p:spPr>
          <a:xfrm>
            <a:off x="3489579" y="4859990"/>
            <a:ext cx="7080243" cy="470162"/>
          </a:xfrm>
          <a:prstGeom prst="roundRect">
            <a:avLst>
              <a:gd name="adj" fmla="val 51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2E2CBF-5E1B-AAD4-03C6-7DAF5A92BEE9}"/>
              </a:ext>
            </a:extLst>
          </p:cNvPr>
          <p:cNvSpPr/>
          <p:nvPr/>
        </p:nvSpPr>
        <p:spPr>
          <a:xfrm>
            <a:off x="3489579" y="4390047"/>
            <a:ext cx="7080243" cy="429003"/>
          </a:xfrm>
          <a:prstGeom prst="roundRect">
            <a:avLst>
              <a:gd name="adj" fmla="val 516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B4E1F-8627-3D91-025A-858DDAA83A48}"/>
              </a:ext>
            </a:extLst>
          </p:cNvPr>
          <p:cNvSpPr txBox="1"/>
          <p:nvPr/>
        </p:nvSpPr>
        <p:spPr>
          <a:xfrm>
            <a:off x="5515280" y="5458010"/>
            <a:ext cx="2978147" cy="2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/>
              <a:t>Server (Host)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BD8B1-58D1-0456-EB61-431B91BF2C28}"/>
              </a:ext>
            </a:extLst>
          </p:cNvPr>
          <p:cNvSpPr txBox="1"/>
          <p:nvPr/>
        </p:nvSpPr>
        <p:spPr>
          <a:xfrm>
            <a:off x="5392540" y="4898002"/>
            <a:ext cx="2978147" cy="2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/>
              <a:t>Host 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574D6-D755-7092-E369-67EE7230F23F}"/>
              </a:ext>
            </a:extLst>
          </p:cNvPr>
          <p:cNvSpPr txBox="1"/>
          <p:nvPr/>
        </p:nvSpPr>
        <p:spPr>
          <a:xfrm>
            <a:off x="4937164" y="4430418"/>
            <a:ext cx="4476859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/>
              <a:t>Container Runtime Engine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85BAAB-1E53-52CA-D1B2-EDF67B4D771E}"/>
              </a:ext>
            </a:extLst>
          </p:cNvPr>
          <p:cNvGrpSpPr/>
          <p:nvPr/>
        </p:nvGrpSpPr>
        <p:grpSpPr>
          <a:xfrm>
            <a:off x="3489577" y="3878946"/>
            <a:ext cx="7080245" cy="470162"/>
            <a:chOff x="505518" y="3661455"/>
            <a:chExt cx="3809007" cy="54864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502B408-567A-4650-DD22-714EF0EF3119}"/>
                </a:ext>
              </a:extLst>
            </p:cNvPr>
            <p:cNvSpPr/>
            <p:nvPr/>
          </p:nvSpPr>
          <p:spPr>
            <a:xfrm>
              <a:off x="3070941" y="3661455"/>
              <a:ext cx="1243584" cy="548640"/>
            </a:xfrm>
            <a:prstGeom prst="roundRect">
              <a:avLst>
                <a:gd name="adj" fmla="val 5163"/>
              </a:avLst>
            </a:prstGeom>
            <a:solidFill>
              <a:srgbClr val="FFF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60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F9EA5B4-FBA3-C1D8-421A-223EED85FAB9}"/>
                </a:ext>
              </a:extLst>
            </p:cNvPr>
            <p:cNvSpPr/>
            <p:nvPr/>
          </p:nvSpPr>
          <p:spPr>
            <a:xfrm>
              <a:off x="1788229" y="3661455"/>
              <a:ext cx="1243584" cy="548640"/>
            </a:xfrm>
            <a:prstGeom prst="roundRect">
              <a:avLst>
                <a:gd name="adj" fmla="val 5163"/>
              </a:avLst>
            </a:prstGeom>
            <a:solidFill>
              <a:srgbClr val="FFF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6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71B8528D-F6F3-8815-C5FE-76F477514BAA}"/>
                </a:ext>
              </a:extLst>
            </p:cNvPr>
            <p:cNvSpPr/>
            <p:nvPr/>
          </p:nvSpPr>
          <p:spPr>
            <a:xfrm>
              <a:off x="505518" y="3661455"/>
              <a:ext cx="1243584" cy="548640"/>
            </a:xfrm>
            <a:prstGeom prst="roundRect">
              <a:avLst>
                <a:gd name="adj" fmla="val 5163"/>
              </a:avLst>
            </a:prstGeom>
            <a:solidFill>
              <a:srgbClr val="FFF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6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C422EC-F75A-7AB9-F1F7-50D4A72972FF}"/>
              </a:ext>
            </a:extLst>
          </p:cNvPr>
          <p:cNvGrpSpPr/>
          <p:nvPr/>
        </p:nvGrpSpPr>
        <p:grpSpPr>
          <a:xfrm>
            <a:off x="3489577" y="3374608"/>
            <a:ext cx="7080245" cy="470162"/>
            <a:chOff x="505518" y="3661455"/>
            <a:chExt cx="3809007" cy="54864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9F597B2-0B54-8588-C5EF-D36DBB706F20}"/>
                </a:ext>
              </a:extLst>
            </p:cNvPr>
            <p:cNvSpPr/>
            <p:nvPr/>
          </p:nvSpPr>
          <p:spPr>
            <a:xfrm>
              <a:off x="3070941" y="3661455"/>
              <a:ext cx="1243584" cy="548640"/>
            </a:xfrm>
            <a:prstGeom prst="roundRect">
              <a:avLst>
                <a:gd name="adj" fmla="val 5163"/>
              </a:avLst>
            </a:prstGeom>
            <a:solidFill>
              <a:srgbClr val="FFF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6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461CACF-A926-C90C-899F-3702E67D034B}"/>
                </a:ext>
              </a:extLst>
            </p:cNvPr>
            <p:cNvSpPr/>
            <p:nvPr/>
          </p:nvSpPr>
          <p:spPr>
            <a:xfrm>
              <a:off x="1788229" y="3661455"/>
              <a:ext cx="1243584" cy="548640"/>
            </a:xfrm>
            <a:prstGeom prst="roundRect">
              <a:avLst>
                <a:gd name="adj" fmla="val 5163"/>
              </a:avLst>
            </a:prstGeom>
            <a:solidFill>
              <a:srgbClr val="FFF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6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90881F3-B6B3-014A-C18C-9E3A37BE2ABD}"/>
                </a:ext>
              </a:extLst>
            </p:cNvPr>
            <p:cNvSpPr/>
            <p:nvPr/>
          </p:nvSpPr>
          <p:spPr>
            <a:xfrm>
              <a:off x="505518" y="3661455"/>
              <a:ext cx="1243584" cy="548640"/>
            </a:xfrm>
            <a:prstGeom prst="roundRect">
              <a:avLst>
                <a:gd name="adj" fmla="val 5163"/>
              </a:avLst>
            </a:prstGeom>
            <a:solidFill>
              <a:srgbClr val="FFF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6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5DFF766-DAA9-05F3-397C-69AA774678DD}"/>
              </a:ext>
            </a:extLst>
          </p:cNvPr>
          <p:cNvSpPr txBox="1"/>
          <p:nvPr/>
        </p:nvSpPr>
        <p:spPr>
          <a:xfrm>
            <a:off x="3724464" y="3954224"/>
            <a:ext cx="1760996" cy="2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/>
              <a:t>Bins/Libs</a:t>
            </a:r>
            <a:endParaRPr lang="en-US" sz="224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5A6948-DF4E-008D-7A2E-EDF6DDA3F88E}"/>
              </a:ext>
            </a:extLst>
          </p:cNvPr>
          <p:cNvSpPr txBox="1"/>
          <p:nvPr/>
        </p:nvSpPr>
        <p:spPr>
          <a:xfrm>
            <a:off x="6059907" y="3954224"/>
            <a:ext cx="188889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/>
              <a:t>Bins/Libs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EF1DE-9365-0FC1-6969-FC6F09797438}"/>
              </a:ext>
            </a:extLst>
          </p:cNvPr>
          <p:cNvSpPr txBox="1"/>
          <p:nvPr/>
        </p:nvSpPr>
        <p:spPr>
          <a:xfrm>
            <a:off x="8533525" y="3954224"/>
            <a:ext cx="1760996" cy="2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/>
              <a:t>Bins/Libs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78C2-C16A-2A73-FA3C-8B57B5989F4C}"/>
              </a:ext>
            </a:extLst>
          </p:cNvPr>
          <p:cNvSpPr txBox="1"/>
          <p:nvPr/>
        </p:nvSpPr>
        <p:spPr>
          <a:xfrm>
            <a:off x="3745868" y="3464760"/>
            <a:ext cx="1760996" cy="2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/>
              <a:t>App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6F9B9-F74C-0F2E-0B05-B0CE52D5A87D}"/>
              </a:ext>
            </a:extLst>
          </p:cNvPr>
          <p:cNvSpPr txBox="1"/>
          <p:nvPr/>
        </p:nvSpPr>
        <p:spPr>
          <a:xfrm>
            <a:off x="6059907" y="3464760"/>
            <a:ext cx="188889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/>
              <a:t>App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C1A9C3-17E8-25AC-D51D-C91F1FA78DA8}"/>
              </a:ext>
            </a:extLst>
          </p:cNvPr>
          <p:cNvSpPr txBox="1"/>
          <p:nvPr/>
        </p:nvSpPr>
        <p:spPr>
          <a:xfrm>
            <a:off x="8554930" y="3464760"/>
            <a:ext cx="1760996" cy="2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/>
              <a:t>App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C85534-5F35-4C0D-7330-C848166E862E}"/>
              </a:ext>
            </a:extLst>
          </p:cNvPr>
          <p:cNvSpPr txBox="1"/>
          <p:nvPr/>
        </p:nvSpPr>
        <p:spPr>
          <a:xfrm>
            <a:off x="5814430" y="2718699"/>
            <a:ext cx="213436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chemeClr val="bg1"/>
                </a:solidFill>
              </a:rPr>
              <a:t>Container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AD3A5D7-167B-BD4A-6905-458C20FC3505}"/>
              </a:ext>
            </a:extLst>
          </p:cNvPr>
          <p:cNvSpPr/>
          <p:nvPr/>
        </p:nvSpPr>
        <p:spPr>
          <a:xfrm>
            <a:off x="5864025" y="2625199"/>
            <a:ext cx="2311594" cy="1708375"/>
          </a:xfrm>
          <a:prstGeom prst="roundRect">
            <a:avLst>
              <a:gd name="adj" fmla="val 5163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</p:spTree>
    <p:extLst>
      <p:ext uri="{BB962C8B-B14F-4D97-AF65-F5344CB8AC3E}">
        <p14:creationId xmlns:p14="http://schemas.microsoft.com/office/powerpoint/2010/main" val="3462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72B844BA-DABC-77D4-A532-F836AB5C8FFB}"/>
              </a:ext>
            </a:extLst>
          </p:cNvPr>
          <p:cNvSpPr/>
          <p:nvPr/>
        </p:nvSpPr>
        <p:spPr>
          <a:xfrm>
            <a:off x="10521970" y="2712521"/>
            <a:ext cx="3173436" cy="2379418"/>
          </a:xfrm>
          <a:prstGeom prst="roundRect">
            <a:avLst>
              <a:gd name="adj" fmla="val 516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 dirty="0"/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B04E5B5F-181E-5932-9B1C-C949DC1C52A2}"/>
              </a:ext>
            </a:extLst>
          </p:cNvPr>
          <p:cNvSpPr/>
          <p:nvPr/>
        </p:nvSpPr>
        <p:spPr>
          <a:xfrm>
            <a:off x="1021587" y="2543461"/>
            <a:ext cx="2521933" cy="2545107"/>
          </a:xfrm>
          <a:prstGeom prst="roundRect">
            <a:avLst>
              <a:gd name="adj" fmla="val 516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7355DF7-8F70-DAFB-EEF5-60817743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190" y="2881619"/>
            <a:ext cx="1271240" cy="127124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4FA7D9B-A039-72EB-E913-23A1630CF8C5}"/>
              </a:ext>
            </a:extLst>
          </p:cNvPr>
          <p:cNvSpPr txBox="1"/>
          <p:nvPr/>
        </p:nvSpPr>
        <p:spPr>
          <a:xfrm>
            <a:off x="12136265" y="1653434"/>
            <a:ext cx="213436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chemeClr val="bg1"/>
                </a:solidFill>
              </a:rPr>
              <a:t>Postgres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3059C9B-8D96-92E2-8D13-D74AC1BD5C5F}"/>
              </a:ext>
            </a:extLst>
          </p:cNvPr>
          <p:cNvSpPr/>
          <p:nvPr/>
        </p:nvSpPr>
        <p:spPr>
          <a:xfrm>
            <a:off x="7734377" y="6670484"/>
            <a:ext cx="2311594" cy="470162"/>
          </a:xfrm>
          <a:prstGeom prst="roundRect">
            <a:avLst>
              <a:gd name="adj" fmla="val 51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FF60D291-902A-AFA5-B4C5-7FD6133B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1460" cy="873186"/>
          </a:xfrm>
        </p:spPr>
        <p:txBody>
          <a:bodyPr/>
          <a:lstStyle/>
          <a:p>
            <a:r>
              <a:rPr lang="en-US" sz="4800" dirty="0"/>
              <a:t>PostgreSQL In a Container</a:t>
            </a:r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id="{5C160B23-BB31-A1D8-210D-9276216816C6}"/>
              </a:ext>
            </a:extLst>
          </p:cNvPr>
          <p:cNvSpPr/>
          <p:nvPr/>
        </p:nvSpPr>
        <p:spPr>
          <a:xfrm>
            <a:off x="3732403" y="3659047"/>
            <a:ext cx="914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1823007E-0449-D731-2D31-BD04DBAB05C4}"/>
              </a:ext>
            </a:extLst>
          </p:cNvPr>
          <p:cNvSpPr/>
          <p:nvPr/>
        </p:nvSpPr>
        <p:spPr>
          <a:xfrm>
            <a:off x="9260597" y="3649036"/>
            <a:ext cx="914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CA7B48D-A7AA-4DD6-A958-BDDAF03C83DD}"/>
              </a:ext>
            </a:extLst>
          </p:cNvPr>
          <p:cNvSpPr txBox="1"/>
          <p:nvPr/>
        </p:nvSpPr>
        <p:spPr>
          <a:xfrm>
            <a:off x="10521970" y="5271289"/>
            <a:ext cx="512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Connect to Postgres DB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2608D76-B669-89BB-9327-DF99E82A9105}"/>
              </a:ext>
            </a:extLst>
          </p:cNvPr>
          <p:cNvSpPr txBox="1"/>
          <p:nvPr/>
        </p:nvSpPr>
        <p:spPr>
          <a:xfrm>
            <a:off x="417734" y="5271288"/>
            <a:ext cx="431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Pull PostgreSQL container image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49B15B3-27F1-7C3F-AB5C-203FFA45CC4E}"/>
              </a:ext>
            </a:extLst>
          </p:cNvPr>
          <p:cNvSpPr txBox="1"/>
          <p:nvPr/>
        </p:nvSpPr>
        <p:spPr>
          <a:xfrm>
            <a:off x="4665333" y="6196162"/>
            <a:ext cx="539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b="0" i="0" dirty="0">
                <a:effectLst/>
                <a:latin typeface="Amazon-Ember" panose="020B0603020204020204" pitchFamily="34" charset="0"/>
              </a:rPr>
              <a:t>Load container image </a:t>
            </a:r>
            <a:r>
              <a:rPr lang="en-IN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into</a:t>
            </a:r>
            <a:r>
              <a:rPr lang="en-IN" sz="2000" b="0" i="0" dirty="0">
                <a:effectLst/>
                <a:latin typeface="Amazon-Ember" panose="020B0603020204020204" pitchFamily="34" charset="0"/>
              </a:rPr>
              <a:t> container runtime</a:t>
            </a:r>
            <a:endParaRPr lang="en-US" sz="2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6E777A69-7201-C687-78C7-792C133A52C4}"/>
              </a:ext>
            </a:extLst>
          </p:cNvPr>
          <p:cNvSpPr/>
          <p:nvPr/>
        </p:nvSpPr>
        <p:spPr>
          <a:xfrm>
            <a:off x="4974236" y="2071217"/>
            <a:ext cx="3939388" cy="4022410"/>
          </a:xfrm>
          <a:prstGeom prst="roundRect">
            <a:avLst>
              <a:gd name="adj" fmla="val 516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 dirty="0"/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A901C4E9-447C-4EC2-8265-BC54CE29B171}"/>
              </a:ext>
            </a:extLst>
          </p:cNvPr>
          <p:cNvSpPr/>
          <p:nvPr/>
        </p:nvSpPr>
        <p:spPr>
          <a:xfrm>
            <a:off x="5248972" y="2234983"/>
            <a:ext cx="3389916" cy="758129"/>
          </a:xfrm>
          <a:prstGeom prst="roundRect">
            <a:avLst>
              <a:gd name="adj" fmla="val 516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>
                <a:solidFill>
                  <a:schemeClr val="tx1"/>
                </a:solidFill>
              </a:rPr>
              <a:t>Container Runtime</a:t>
            </a: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D7ED095F-6A98-F0FE-2C77-A8D68B831984}"/>
              </a:ext>
            </a:extLst>
          </p:cNvPr>
          <p:cNvSpPr/>
          <p:nvPr/>
        </p:nvSpPr>
        <p:spPr>
          <a:xfrm>
            <a:off x="1260919" y="2049366"/>
            <a:ext cx="2134369" cy="442745"/>
          </a:xfrm>
          <a:prstGeom prst="roundRect">
            <a:avLst>
              <a:gd name="adj" fmla="val 51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Container Registry</a:t>
            </a: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37EC1F9B-5CB6-224A-4FD7-54FDCA82D07D}"/>
              </a:ext>
            </a:extLst>
          </p:cNvPr>
          <p:cNvSpPr/>
          <p:nvPr/>
        </p:nvSpPr>
        <p:spPr>
          <a:xfrm>
            <a:off x="1399843" y="4318137"/>
            <a:ext cx="1566662" cy="497709"/>
          </a:xfrm>
          <a:prstGeom prst="roundRect">
            <a:avLst>
              <a:gd name="adj" fmla="val 51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PostgreSQL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 Image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6A9C80EF-FDF8-2A02-B655-DDCD4F0BA45A}"/>
              </a:ext>
            </a:extLst>
          </p:cNvPr>
          <p:cNvSpPr/>
          <p:nvPr/>
        </p:nvSpPr>
        <p:spPr>
          <a:xfrm>
            <a:off x="5170453" y="3529552"/>
            <a:ext cx="1137534" cy="1307561"/>
          </a:xfrm>
          <a:prstGeom prst="roundRect">
            <a:avLst>
              <a:gd name="adj" fmla="val 516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/>
              <a:t>            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8550E5CE-7119-68D1-3EEC-6C34B501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63" y="3718256"/>
            <a:ext cx="890517" cy="890517"/>
          </a:xfrm>
          <a:prstGeom prst="rect">
            <a:avLst/>
          </a:prstGeom>
        </p:spPr>
      </p:pic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D409ADAF-F137-B94D-0F22-E0DCB41B57CB}"/>
              </a:ext>
            </a:extLst>
          </p:cNvPr>
          <p:cNvSpPr/>
          <p:nvPr/>
        </p:nvSpPr>
        <p:spPr>
          <a:xfrm>
            <a:off x="6281213" y="1679114"/>
            <a:ext cx="1309081" cy="372594"/>
          </a:xfrm>
          <a:prstGeom prst="roundRect">
            <a:avLst>
              <a:gd name="adj" fmla="val 51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1013B3-F6BF-8B17-5375-207082E76EB9}"/>
              </a:ext>
            </a:extLst>
          </p:cNvPr>
          <p:cNvGrpSpPr/>
          <p:nvPr/>
        </p:nvGrpSpPr>
        <p:grpSpPr>
          <a:xfrm>
            <a:off x="6935754" y="3094065"/>
            <a:ext cx="1703134" cy="2867689"/>
            <a:chOff x="6935754" y="3094065"/>
            <a:chExt cx="1703134" cy="2867689"/>
          </a:xfrm>
        </p:grpSpPr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94F7462C-2E11-6AEA-6353-3C9DF192BA0F}"/>
                </a:ext>
              </a:extLst>
            </p:cNvPr>
            <p:cNvSpPr/>
            <p:nvPr/>
          </p:nvSpPr>
          <p:spPr>
            <a:xfrm>
              <a:off x="6935754" y="3094065"/>
              <a:ext cx="1703134" cy="2829462"/>
            </a:xfrm>
            <a:prstGeom prst="roundRect">
              <a:avLst>
                <a:gd name="adj" fmla="val 5163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60" dirty="0"/>
            </a:p>
          </p:txBody>
        </p:sp>
        <p:pic>
          <p:nvPicPr>
            <p:cNvPr id="138" name="Graphic 19">
              <a:extLst>
                <a:ext uri="{FF2B5EF4-FFF2-40B4-BE49-F238E27FC236}">
                  <a16:creationId xmlns:a16="http://schemas.microsoft.com/office/drawing/2014/main" id="{EF314DA5-83FD-07C3-0D0A-1C14E8829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46143" y="3856738"/>
              <a:ext cx="1251948" cy="873186"/>
            </a:xfrm>
            <a:prstGeom prst="rect">
              <a:avLst/>
            </a:prstGeom>
          </p:spPr>
        </p:pic>
        <p:pic>
          <p:nvPicPr>
            <p:cNvPr id="139" name="Graphic 19">
              <a:extLst>
                <a:ext uri="{FF2B5EF4-FFF2-40B4-BE49-F238E27FC236}">
                  <a16:creationId xmlns:a16="http://schemas.microsoft.com/office/drawing/2014/main" id="{B84E5484-AACC-6ABD-1202-B63246213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46143" y="4477386"/>
              <a:ext cx="1251948" cy="873186"/>
            </a:xfrm>
            <a:prstGeom prst="rect">
              <a:avLst/>
            </a:prstGeom>
          </p:spPr>
        </p:pic>
        <p:pic>
          <p:nvPicPr>
            <p:cNvPr id="140" name="Graphic 19">
              <a:extLst>
                <a:ext uri="{FF2B5EF4-FFF2-40B4-BE49-F238E27FC236}">
                  <a16:creationId xmlns:a16="http://schemas.microsoft.com/office/drawing/2014/main" id="{38C010CF-9CA8-4D71-02BE-8C9F48CD3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46143" y="3224916"/>
              <a:ext cx="1251948" cy="873186"/>
            </a:xfrm>
            <a:prstGeom prst="rect">
              <a:avLst/>
            </a:prstGeom>
          </p:spPr>
        </p:pic>
        <p:pic>
          <p:nvPicPr>
            <p:cNvPr id="141" name="Graphic 19">
              <a:extLst>
                <a:ext uri="{FF2B5EF4-FFF2-40B4-BE49-F238E27FC236}">
                  <a16:creationId xmlns:a16="http://schemas.microsoft.com/office/drawing/2014/main" id="{17EF2F9A-D686-9C2A-417C-46EC156F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46144" y="5088568"/>
              <a:ext cx="1251948" cy="873186"/>
            </a:xfrm>
            <a:prstGeom prst="rect">
              <a:avLst/>
            </a:prstGeom>
          </p:spPr>
        </p:pic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09CF9D79-7128-95B1-DD88-8B9B5A2D7D91}"/>
                </a:ext>
              </a:extLst>
            </p:cNvPr>
            <p:cNvSpPr/>
            <p:nvPr/>
          </p:nvSpPr>
          <p:spPr>
            <a:xfrm>
              <a:off x="7146144" y="3217639"/>
              <a:ext cx="1251948" cy="125328"/>
            </a:xfrm>
            <a:prstGeom prst="roundRect">
              <a:avLst>
                <a:gd name="adj" fmla="val 51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Container</a:t>
              </a:r>
            </a:p>
          </p:txBody>
        </p:sp>
      </p:grpSp>
      <p:grpSp>
        <p:nvGrpSpPr>
          <p:cNvPr id="151" name="Graphic 112">
            <a:extLst>
              <a:ext uri="{FF2B5EF4-FFF2-40B4-BE49-F238E27FC236}">
                <a16:creationId xmlns:a16="http://schemas.microsoft.com/office/drawing/2014/main" id="{4CBC75C7-42FD-92CE-91FC-72BC4A671838}"/>
              </a:ext>
            </a:extLst>
          </p:cNvPr>
          <p:cNvGrpSpPr>
            <a:grpSpLocks noChangeAspect="1"/>
          </p:cNvGrpSpPr>
          <p:nvPr/>
        </p:nvGrpSpPr>
        <p:grpSpPr>
          <a:xfrm>
            <a:off x="11073277" y="2921694"/>
            <a:ext cx="2064283" cy="2064283"/>
            <a:chOff x="2202337" y="1547156"/>
            <a:chExt cx="643689" cy="643689"/>
          </a:xfrm>
        </p:grpSpPr>
        <p:sp>
          <p:nvSpPr>
            <p:cNvPr id="152" name="Freeform: Shape 5">
              <a:extLst>
                <a:ext uri="{FF2B5EF4-FFF2-40B4-BE49-F238E27FC236}">
                  <a16:creationId xmlns:a16="http://schemas.microsoft.com/office/drawing/2014/main" id="{337A1DF2-55BF-E4E9-8760-841295BECAFF}"/>
                </a:ext>
              </a:extLst>
            </p:cNvPr>
            <p:cNvSpPr/>
            <p:nvPr/>
          </p:nvSpPr>
          <p:spPr>
            <a:xfrm>
              <a:off x="2454341" y="1782746"/>
              <a:ext cx="280005" cy="80461"/>
            </a:xfrm>
            <a:custGeom>
              <a:avLst/>
              <a:gdLst>
                <a:gd name="connsiteX0" fmla="*/ 270028 w 280004"/>
                <a:gd name="connsiteY0" fmla="*/ 77243 h 80461"/>
                <a:gd name="connsiteX1" fmla="*/ 11265 w 280004"/>
                <a:gd name="connsiteY1" fmla="*/ 77243 h 80461"/>
                <a:gd name="connsiteX2" fmla="*/ 4828 w 280004"/>
                <a:gd name="connsiteY2" fmla="*/ 70806 h 80461"/>
                <a:gd name="connsiteX3" fmla="*/ 4828 w 280004"/>
                <a:gd name="connsiteY3" fmla="*/ 11265 h 80461"/>
                <a:gd name="connsiteX4" fmla="*/ 11265 w 280004"/>
                <a:gd name="connsiteY4" fmla="*/ 4828 h 80461"/>
                <a:gd name="connsiteX5" fmla="*/ 270349 w 280004"/>
                <a:gd name="connsiteY5" fmla="*/ 4828 h 80461"/>
                <a:gd name="connsiteX6" fmla="*/ 276786 w 280004"/>
                <a:gd name="connsiteY6" fmla="*/ 11265 h 80461"/>
                <a:gd name="connsiteX7" fmla="*/ 276786 w 280004"/>
                <a:gd name="connsiteY7" fmla="*/ 70806 h 80461"/>
                <a:gd name="connsiteX8" fmla="*/ 270028 w 280004"/>
                <a:gd name="connsiteY8" fmla="*/ 77243 h 8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04" h="80461">
                  <a:moveTo>
                    <a:pt x="270028" y="77243"/>
                  </a:moveTo>
                  <a:lnTo>
                    <a:pt x="11265" y="77243"/>
                  </a:lnTo>
                  <a:cubicBezTo>
                    <a:pt x="7724" y="77243"/>
                    <a:pt x="4828" y="74346"/>
                    <a:pt x="4828" y="70806"/>
                  </a:cubicBezTo>
                  <a:lnTo>
                    <a:pt x="4828" y="11265"/>
                  </a:lnTo>
                  <a:cubicBezTo>
                    <a:pt x="4828" y="7724"/>
                    <a:pt x="7724" y="4828"/>
                    <a:pt x="11265" y="4828"/>
                  </a:cubicBezTo>
                  <a:lnTo>
                    <a:pt x="270349" y="4828"/>
                  </a:lnTo>
                  <a:cubicBezTo>
                    <a:pt x="273890" y="4828"/>
                    <a:pt x="276786" y="7724"/>
                    <a:pt x="276786" y="11265"/>
                  </a:cubicBezTo>
                  <a:lnTo>
                    <a:pt x="276786" y="70806"/>
                  </a:lnTo>
                  <a:cubicBezTo>
                    <a:pt x="276464" y="74346"/>
                    <a:pt x="273568" y="77243"/>
                    <a:pt x="270028" y="77243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: Shape 6">
              <a:extLst>
                <a:ext uri="{FF2B5EF4-FFF2-40B4-BE49-F238E27FC236}">
                  <a16:creationId xmlns:a16="http://schemas.microsoft.com/office/drawing/2014/main" id="{460634CC-BC63-FD68-0D02-99AB2AEF731D}"/>
                </a:ext>
              </a:extLst>
            </p:cNvPr>
            <p:cNvSpPr/>
            <p:nvPr/>
          </p:nvSpPr>
          <p:spPr>
            <a:xfrm>
              <a:off x="2454341" y="1881231"/>
              <a:ext cx="280005" cy="80461"/>
            </a:xfrm>
            <a:custGeom>
              <a:avLst/>
              <a:gdLst>
                <a:gd name="connsiteX0" fmla="*/ 270349 w 280004"/>
                <a:gd name="connsiteY0" fmla="*/ 76921 h 80461"/>
                <a:gd name="connsiteX1" fmla="*/ 10943 w 280004"/>
                <a:gd name="connsiteY1" fmla="*/ 76921 h 80461"/>
                <a:gd name="connsiteX2" fmla="*/ 4828 w 280004"/>
                <a:gd name="connsiteY2" fmla="*/ 70806 h 80461"/>
                <a:gd name="connsiteX3" fmla="*/ 4828 w 280004"/>
                <a:gd name="connsiteY3" fmla="*/ 10943 h 80461"/>
                <a:gd name="connsiteX4" fmla="*/ 10943 w 280004"/>
                <a:gd name="connsiteY4" fmla="*/ 4828 h 80461"/>
                <a:gd name="connsiteX5" fmla="*/ 270349 w 280004"/>
                <a:gd name="connsiteY5" fmla="*/ 4828 h 80461"/>
                <a:gd name="connsiteX6" fmla="*/ 276464 w 280004"/>
                <a:gd name="connsiteY6" fmla="*/ 10943 h 80461"/>
                <a:gd name="connsiteX7" fmla="*/ 276464 w 280004"/>
                <a:gd name="connsiteY7" fmla="*/ 70806 h 80461"/>
                <a:gd name="connsiteX8" fmla="*/ 270349 w 280004"/>
                <a:gd name="connsiteY8" fmla="*/ 76921 h 8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04" h="80461">
                  <a:moveTo>
                    <a:pt x="270349" y="76921"/>
                  </a:moveTo>
                  <a:lnTo>
                    <a:pt x="10943" y="76921"/>
                  </a:lnTo>
                  <a:cubicBezTo>
                    <a:pt x="7402" y="76921"/>
                    <a:pt x="4828" y="74024"/>
                    <a:pt x="4828" y="70806"/>
                  </a:cubicBezTo>
                  <a:lnTo>
                    <a:pt x="4828" y="10943"/>
                  </a:lnTo>
                  <a:cubicBezTo>
                    <a:pt x="4828" y="7402"/>
                    <a:pt x="7724" y="4828"/>
                    <a:pt x="10943" y="4828"/>
                  </a:cubicBezTo>
                  <a:lnTo>
                    <a:pt x="270349" y="4828"/>
                  </a:lnTo>
                  <a:cubicBezTo>
                    <a:pt x="273890" y="4828"/>
                    <a:pt x="276464" y="7724"/>
                    <a:pt x="276464" y="10943"/>
                  </a:cubicBezTo>
                  <a:lnTo>
                    <a:pt x="276464" y="70806"/>
                  </a:lnTo>
                  <a:cubicBezTo>
                    <a:pt x="276464" y="74346"/>
                    <a:pt x="273890" y="76921"/>
                    <a:pt x="270349" y="76921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: Shape 8">
              <a:extLst>
                <a:ext uri="{FF2B5EF4-FFF2-40B4-BE49-F238E27FC236}">
                  <a16:creationId xmlns:a16="http://schemas.microsoft.com/office/drawing/2014/main" id="{C316FBB5-50F4-B512-1796-CAF8BF44ABF8}"/>
                </a:ext>
              </a:extLst>
            </p:cNvPr>
            <p:cNvSpPr/>
            <p:nvPr/>
          </p:nvSpPr>
          <p:spPr>
            <a:xfrm>
              <a:off x="2490388" y="1855161"/>
              <a:ext cx="209199" cy="32184"/>
            </a:xfrm>
            <a:custGeom>
              <a:avLst/>
              <a:gdLst>
                <a:gd name="connsiteX0" fmla="*/ 4828 w 209198"/>
                <a:gd name="connsiteY0" fmla="*/ 4828 h 32184"/>
                <a:gd name="connsiteX1" fmla="*/ 204371 w 209198"/>
                <a:gd name="connsiteY1" fmla="*/ 4828 h 32184"/>
                <a:gd name="connsiteX2" fmla="*/ 204371 w 209198"/>
                <a:gd name="connsiteY2" fmla="*/ 29288 h 32184"/>
                <a:gd name="connsiteX3" fmla="*/ 4828 w 209198"/>
                <a:gd name="connsiteY3" fmla="*/ 29288 h 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98" h="32184">
                  <a:moveTo>
                    <a:pt x="4828" y="4828"/>
                  </a:moveTo>
                  <a:lnTo>
                    <a:pt x="204371" y="4828"/>
                  </a:lnTo>
                  <a:lnTo>
                    <a:pt x="204371" y="29288"/>
                  </a:lnTo>
                  <a:lnTo>
                    <a:pt x="4828" y="29288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: Shape 10">
              <a:extLst>
                <a:ext uri="{FF2B5EF4-FFF2-40B4-BE49-F238E27FC236}">
                  <a16:creationId xmlns:a16="http://schemas.microsoft.com/office/drawing/2014/main" id="{0D11BD0F-73DB-22AE-A630-9C1DFC73B759}"/>
                </a:ext>
              </a:extLst>
            </p:cNvPr>
            <p:cNvSpPr/>
            <p:nvPr/>
          </p:nvSpPr>
          <p:spPr>
            <a:xfrm>
              <a:off x="2454341" y="1979071"/>
              <a:ext cx="280005" cy="80461"/>
            </a:xfrm>
            <a:custGeom>
              <a:avLst/>
              <a:gdLst>
                <a:gd name="connsiteX0" fmla="*/ 270028 w 280004"/>
                <a:gd name="connsiteY0" fmla="*/ 77243 h 80461"/>
                <a:gd name="connsiteX1" fmla="*/ 11265 w 280004"/>
                <a:gd name="connsiteY1" fmla="*/ 77243 h 80461"/>
                <a:gd name="connsiteX2" fmla="*/ 4828 w 280004"/>
                <a:gd name="connsiteY2" fmla="*/ 70806 h 80461"/>
                <a:gd name="connsiteX3" fmla="*/ 4828 w 280004"/>
                <a:gd name="connsiteY3" fmla="*/ 11265 h 80461"/>
                <a:gd name="connsiteX4" fmla="*/ 11265 w 280004"/>
                <a:gd name="connsiteY4" fmla="*/ 4828 h 80461"/>
                <a:gd name="connsiteX5" fmla="*/ 270349 w 280004"/>
                <a:gd name="connsiteY5" fmla="*/ 4828 h 80461"/>
                <a:gd name="connsiteX6" fmla="*/ 276786 w 280004"/>
                <a:gd name="connsiteY6" fmla="*/ 11265 h 80461"/>
                <a:gd name="connsiteX7" fmla="*/ 276786 w 280004"/>
                <a:gd name="connsiteY7" fmla="*/ 70806 h 80461"/>
                <a:gd name="connsiteX8" fmla="*/ 270028 w 280004"/>
                <a:gd name="connsiteY8" fmla="*/ 77243 h 8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04" h="80461">
                  <a:moveTo>
                    <a:pt x="270028" y="77243"/>
                  </a:moveTo>
                  <a:lnTo>
                    <a:pt x="11265" y="77243"/>
                  </a:lnTo>
                  <a:cubicBezTo>
                    <a:pt x="7724" y="77243"/>
                    <a:pt x="4828" y="74346"/>
                    <a:pt x="4828" y="70806"/>
                  </a:cubicBezTo>
                  <a:lnTo>
                    <a:pt x="4828" y="11265"/>
                  </a:lnTo>
                  <a:cubicBezTo>
                    <a:pt x="4828" y="7724"/>
                    <a:pt x="7724" y="4828"/>
                    <a:pt x="11265" y="4828"/>
                  </a:cubicBezTo>
                  <a:lnTo>
                    <a:pt x="270349" y="4828"/>
                  </a:lnTo>
                  <a:cubicBezTo>
                    <a:pt x="273890" y="4828"/>
                    <a:pt x="276786" y="7724"/>
                    <a:pt x="276786" y="11265"/>
                  </a:cubicBezTo>
                  <a:lnTo>
                    <a:pt x="276786" y="70806"/>
                  </a:lnTo>
                  <a:cubicBezTo>
                    <a:pt x="276464" y="74346"/>
                    <a:pt x="273568" y="77243"/>
                    <a:pt x="270028" y="77243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: Shape 11">
              <a:extLst>
                <a:ext uri="{FF2B5EF4-FFF2-40B4-BE49-F238E27FC236}">
                  <a16:creationId xmlns:a16="http://schemas.microsoft.com/office/drawing/2014/main" id="{654D22B9-E817-D528-8401-B66B329F0EE9}"/>
                </a:ext>
              </a:extLst>
            </p:cNvPr>
            <p:cNvSpPr/>
            <p:nvPr/>
          </p:nvSpPr>
          <p:spPr>
            <a:xfrm>
              <a:off x="2495537" y="1806241"/>
              <a:ext cx="32184" cy="32184"/>
            </a:xfrm>
            <a:custGeom>
              <a:avLst/>
              <a:gdLst>
                <a:gd name="connsiteX0" fmla="*/ 4828 w 32184"/>
                <a:gd name="connsiteY0" fmla="*/ 4828 h 32184"/>
                <a:gd name="connsiteX1" fmla="*/ 30253 w 32184"/>
                <a:gd name="connsiteY1" fmla="*/ 4828 h 32184"/>
                <a:gd name="connsiteX2" fmla="*/ 30253 w 32184"/>
                <a:gd name="connsiteY2" fmla="*/ 30253 h 32184"/>
                <a:gd name="connsiteX3" fmla="*/ 4828 w 32184"/>
                <a:gd name="connsiteY3" fmla="*/ 30253 h 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84" h="32184">
                  <a:moveTo>
                    <a:pt x="4828" y="4828"/>
                  </a:moveTo>
                  <a:lnTo>
                    <a:pt x="30253" y="4828"/>
                  </a:lnTo>
                  <a:lnTo>
                    <a:pt x="30253" y="30253"/>
                  </a:lnTo>
                  <a:lnTo>
                    <a:pt x="4828" y="3025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: Shape 12">
              <a:extLst>
                <a:ext uri="{FF2B5EF4-FFF2-40B4-BE49-F238E27FC236}">
                  <a16:creationId xmlns:a16="http://schemas.microsoft.com/office/drawing/2014/main" id="{970109DF-062C-15D6-6063-A80169B68BB1}"/>
                </a:ext>
              </a:extLst>
            </p:cNvPr>
            <p:cNvSpPr/>
            <p:nvPr/>
          </p:nvSpPr>
          <p:spPr>
            <a:xfrm>
              <a:off x="2555722" y="1806241"/>
              <a:ext cx="32184" cy="32184"/>
            </a:xfrm>
            <a:custGeom>
              <a:avLst/>
              <a:gdLst>
                <a:gd name="connsiteX0" fmla="*/ 4828 w 32184"/>
                <a:gd name="connsiteY0" fmla="*/ 4828 h 32184"/>
                <a:gd name="connsiteX1" fmla="*/ 30253 w 32184"/>
                <a:gd name="connsiteY1" fmla="*/ 4828 h 32184"/>
                <a:gd name="connsiteX2" fmla="*/ 30253 w 32184"/>
                <a:gd name="connsiteY2" fmla="*/ 30253 h 32184"/>
                <a:gd name="connsiteX3" fmla="*/ 4828 w 32184"/>
                <a:gd name="connsiteY3" fmla="*/ 30253 h 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84" h="32184">
                  <a:moveTo>
                    <a:pt x="4828" y="4828"/>
                  </a:moveTo>
                  <a:lnTo>
                    <a:pt x="30253" y="4828"/>
                  </a:lnTo>
                  <a:lnTo>
                    <a:pt x="30253" y="30253"/>
                  </a:lnTo>
                  <a:lnTo>
                    <a:pt x="4828" y="3025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: Shape 13">
              <a:extLst>
                <a:ext uri="{FF2B5EF4-FFF2-40B4-BE49-F238E27FC236}">
                  <a16:creationId xmlns:a16="http://schemas.microsoft.com/office/drawing/2014/main" id="{B2EF8C53-323C-3FBE-4DF8-86EF13827522}"/>
                </a:ext>
              </a:extLst>
            </p:cNvPr>
            <p:cNvSpPr/>
            <p:nvPr/>
          </p:nvSpPr>
          <p:spPr>
            <a:xfrm>
              <a:off x="2490388" y="1954611"/>
              <a:ext cx="209199" cy="32184"/>
            </a:xfrm>
            <a:custGeom>
              <a:avLst/>
              <a:gdLst>
                <a:gd name="connsiteX0" fmla="*/ 4828 w 209198"/>
                <a:gd name="connsiteY0" fmla="*/ 4828 h 32184"/>
                <a:gd name="connsiteX1" fmla="*/ 204371 w 209198"/>
                <a:gd name="connsiteY1" fmla="*/ 4828 h 32184"/>
                <a:gd name="connsiteX2" fmla="*/ 204371 w 209198"/>
                <a:gd name="connsiteY2" fmla="*/ 29288 h 32184"/>
                <a:gd name="connsiteX3" fmla="*/ 4828 w 209198"/>
                <a:gd name="connsiteY3" fmla="*/ 29288 h 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98" h="32184">
                  <a:moveTo>
                    <a:pt x="4828" y="4828"/>
                  </a:moveTo>
                  <a:lnTo>
                    <a:pt x="204371" y="4828"/>
                  </a:lnTo>
                  <a:lnTo>
                    <a:pt x="204371" y="29288"/>
                  </a:lnTo>
                  <a:lnTo>
                    <a:pt x="4828" y="29288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: Shape 14">
              <a:extLst>
                <a:ext uri="{FF2B5EF4-FFF2-40B4-BE49-F238E27FC236}">
                  <a16:creationId xmlns:a16="http://schemas.microsoft.com/office/drawing/2014/main" id="{B2988145-5734-BB42-FAD0-EF5A04D697C4}"/>
                </a:ext>
              </a:extLst>
            </p:cNvPr>
            <p:cNvSpPr/>
            <p:nvPr/>
          </p:nvSpPr>
          <p:spPr>
            <a:xfrm>
              <a:off x="2607539" y="1904403"/>
              <a:ext cx="32184" cy="32184"/>
            </a:xfrm>
            <a:custGeom>
              <a:avLst/>
              <a:gdLst>
                <a:gd name="connsiteX0" fmla="*/ 4828 w 32184"/>
                <a:gd name="connsiteY0" fmla="*/ 4828 h 32184"/>
                <a:gd name="connsiteX1" fmla="*/ 30253 w 32184"/>
                <a:gd name="connsiteY1" fmla="*/ 4828 h 32184"/>
                <a:gd name="connsiteX2" fmla="*/ 30253 w 32184"/>
                <a:gd name="connsiteY2" fmla="*/ 30253 h 32184"/>
                <a:gd name="connsiteX3" fmla="*/ 4828 w 32184"/>
                <a:gd name="connsiteY3" fmla="*/ 30253 h 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84" h="32184">
                  <a:moveTo>
                    <a:pt x="4828" y="4828"/>
                  </a:moveTo>
                  <a:lnTo>
                    <a:pt x="30253" y="4828"/>
                  </a:lnTo>
                  <a:lnTo>
                    <a:pt x="30253" y="30253"/>
                  </a:lnTo>
                  <a:lnTo>
                    <a:pt x="4828" y="3025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: Shape 15">
              <a:extLst>
                <a:ext uri="{FF2B5EF4-FFF2-40B4-BE49-F238E27FC236}">
                  <a16:creationId xmlns:a16="http://schemas.microsoft.com/office/drawing/2014/main" id="{600675D2-2DD4-EC8C-9EEF-FC9F4A9D7472}"/>
                </a:ext>
              </a:extLst>
            </p:cNvPr>
            <p:cNvSpPr/>
            <p:nvPr/>
          </p:nvSpPr>
          <p:spPr>
            <a:xfrm>
              <a:off x="2668046" y="1904403"/>
              <a:ext cx="32184" cy="32184"/>
            </a:xfrm>
            <a:custGeom>
              <a:avLst/>
              <a:gdLst>
                <a:gd name="connsiteX0" fmla="*/ 4828 w 32184"/>
                <a:gd name="connsiteY0" fmla="*/ 4828 h 32184"/>
                <a:gd name="connsiteX1" fmla="*/ 30253 w 32184"/>
                <a:gd name="connsiteY1" fmla="*/ 4828 h 32184"/>
                <a:gd name="connsiteX2" fmla="*/ 30253 w 32184"/>
                <a:gd name="connsiteY2" fmla="*/ 30253 h 32184"/>
                <a:gd name="connsiteX3" fmla="*/ 4828 w 32184"/>
                <a:gd name="connsiteY3" fmla="*/ 30253 h 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84" h="32184">
                  <a:moveTo>
                    <a:pt x="4828" y="4828"/>
                  </a:moveTo>
                  <a:lnTo>
                    <a:pt x="30253" y="4828"/>
                  </a:lnTo>
                  <a:lnTo>
                    <a:pt x="30253" y="30253"/>
                  </a:lnTo>
                  <a:lnTo>
                    <a:pt x="4828" y="3025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: Shape 16">
              <a:extLst>
                <a:ext uri="{FF2B5EF4-FFF2-40B4-BE49-F238E27FC236}">
                  <a16:creationId xmlns:a16="http://schemas.microsoft.com/office/drawing/2014/main" id="{2A0B2417-8EA8-CC84-80EA-4C62CB035CA9}"/>
                </a:ext>
              </a:extLst>
            </p:cNvPr>
            <p:cNvSpPr/>
            <p:nvPr/>
          </p:nvSpPr>
          <p:spPr>
            <a:xfrm>
              <a:off x="2495537" y="2002566"/>
              <a:ext cx="32184" cy="32184"/>
            </a:xfrm>
            <a:custGeom>
              <a:avLst/>
              <a:gdLst>
                <a:gd name="connsiteX0" fmla="*/ 4828 w 32184"/>
                <a:gd name="connsiteY0" fmla="*/ 4828 h 32184"/>
                <a:gd name="connsiteX1" fmla="*/ 30253 w 32184"/>
                <a:gd name="connsiteY1" fmla="*/ 4828 h 32184"/>
                <a:gd name="connsiteX2" fmla="*/ 30253 w 32184"/>
                <a:gd name="connsiteY2" fmla="*/ 30253 h 32184"/>
                <a:gd name="connsiteX3" fmla="*/ 4828 w 32184"/>
                <a:gd name="connsiteY3" fmla="*/ 30253 h 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84" h="32184">
                  <a:moveTo>
                    <a:pt x="4828" y="4828"/>
                  </a:moveTo>
                  <a:lnTo>
                    <a:pt x="30253" y="4828"/>
                  </a:lnTo>
                  <a:lnTo>
                    <a:pt x="30253" y="30253"/>
                  </a:lnTo>
                  <a:lnTo>
                    <a:pt x="4828" y="3025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: Shape 17">
              <a:extLst>
                <a:ext uri="{FF2B5EF4-FFF2-40B4-BE49-F238E27FC236}">
                  <a16:creationId xmlns:a16="http://schemas.microsoft.com/office/drawing/2014/main" id="{9B237095-8CC3-96B3-908D-82D0F032FB1A}"/>
                </a:ext>
              </a:extLst>
            </p:cNvPr>
            <p:cNvSpPr/>
            <p:nvPr/>
          </p:nvSpPr>
          <p:spPr>
            <a:xfrm>
              <a:off x="2555722" y="2002566"/>
              <a:ext cx="32184" cy="32184"/>
            </a:xfrm>
            <a:custGeom>
              <a:avLst/>
              <a:gdLst>
                <a:gd name="connsiteX0" fmla="*/ 4828 w 32184"/>
                <a:gd name="connsiteY0" fmla="*/ 4828 h 32184"/>
                <a:gd name="connsiteX1" fmla="*/ 30253 w 32184"/>
                <a:gd name="connsiteY1" fmla="*/ 4828 h 32184"/>
                <a:gd name="connsiteX2" fmla="*/ 30253 w 32184"/>
                <a:gd name="connsiteY2" fmla="*/ 30253 h 32184"/>
                <a:gd name="connsiteX3" fmla="*/ 4828 w 32184"/>
                <a:gd name="connsiteY3" fmla="*/ 30253 h 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84" h="32184">
                  <a:moveTo>
                    <a:pt x="4828" y="4828"/>
                  </a:moveTo>
                  <a:lnTo>
                    <a:pt x="30253" y="4828"/>
                  </a:lnTo>
                  <a:lnTo>
                    <a:pt x="30253" y="30253"/>
                  </a:lnTo>
                  <a:lnTo>
                    <a:pt x="4828" y="3025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: Shape 18">
              <a:extLst>
                <a:ext uri="{FF2B5EF4-FFF2-40B4-BE49-F238E27FC236}">
                  <a16:creationId xmlns:a16="http://schemas.microsoft.com/office/drawing/2014/main" id="{7D6283F3-8C1C-AD24-B8DC-9DAA8FABFBBF}"/>
                </a:ext>
              </a:extLst>
            </p:cNvPr>
            <p:cNvSpPr/>
            <p:nvPr/>
          </p:nvSpPr>
          <p:spPr>
            <a:xfrm>
              <a:off x="2481698" y="2051486"/>
              <a:ext cx="74024" cy="32184"/>
            </a:xfrm>
            <a:custGeom>
              <a:avLst/>
              <a:gdLst>
                <a:gd name="connsiteX0" fmla="*/ 4828 w 74024"/>
                <a:gd name="connsiteY0" fmla="*/ 4828 h 32184"/>
                <a:gd name="connsiteX1" fmla="*/ 70484 w 74024"/>
                <a:gd name="connsiteY1" fmla="*/ 4828 h 32184"/>
                <a:gd name="connsiteX2" fmla="*/ 70484 w 74024"/>
                <a:gd name="connsiteY2" fmla="*/ 29288 h 32184"/>
                <a:gd name="connsiteX3" fmla="*/ 4828 w 74024"/>
                <a:gd name="connsiteY3" fmla="*/ 29288 h 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24" h="32184">
                  <a:moveTo>
                    <a:pt x="4828" y="4828"/>
                  </a:moveTo>
                  <a:lnTo>
                    <a:pt x="70484" y="4828"/>
                  </a:lnTo>
                  <a:lnTo>
                    <a:pt x="70484" y="29288"/>
                  </a:lnTo>
                  <a:lnTo>
                    <a:pt x="4828" y="29288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: Shape 19">
              <a:extLst>
                <a:ext uri="{FF2B5EF4-FFF2-40B4-BE49-F238E27FC236}">
                  <a16:creationId xmlns:a16="http://schemas.microsoft.com/office/drawing/2014/main" id="{E4870809-DFF2-1667-D0C5-CD93BE790256}"/>
                </a:ext>
              </a:extLst>
            </p:cNvPr>
            <p:cNvSpPr/>
            <p:nvPr/>
          </p:nvSpPr>
          <p:spPr>
            <a:xfrm>
              <a:off x="2633930" y="2051486"/>
              <a:ext cx="74024" cy="32184"/>
            </a:xfrm>
            <a:custGeom>
              <a:avLst/>
              <a:gdLst>
                <a:gd name="connsiteX0" fmla="*/ 4828 w 74024"/>
                <a:gd name="connsiteY0" fmla="*/ 4828 h 32184"/>
                <a:gd name="connsiteX1" fmla="*/ 70484 w 74024"/>
                <a:gd name="connsiteY1" fmla="*/ 4828 h 32184"/>
                <a:gd name="connsiteX2" fmla="*/ 70484 w 74024"/>
                <a:gd name="connsiteY2" fmla="*/ 29288 h 32184"/>
                <a:gd name="connsiteX3" fmla="*/ 4828 w 74024"/>
                <a:gd name="connsiteY3" fmla="*/ 29288 h 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24" h="32184">
                  <a:moveTo>
                    <a:pt x="4828" y="4828"/>
                  </a:moveTo>
                  <a:lnTo>
                    <a:pt x="70484" y="4828"/>
                  </a:lnTo>
                  <a:lnTo>
                    <a:pt x="70484" y="29288"/>
                  </a:lnTo>
                  <a:lnTo>
                    <a:pt x="4828" y="29288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: Shape 20">
              <a:extLst>
                <a:ext uri="{FF2B5EF4-FFF2-40B4-BE49-F238E27FC236}">
                  <a16:creationId xmlns:a16="http://schemas.microsoft.com/office/drawing/2014/main" id="{C7667EA0-13E7-8440-9546-A0A91A67A552}"/>
                </a:ext>
              </a:extLst>
            </p:cNvPr>
            <p:cNvSpPr/>
            <p:nvPr/>
          </p:nvSpPr>
          <p:spPr>
            <a:xfrm>
              <a:off x="2312408" y="1652399"/>
              <a:ext cx="231728" cy="80461"/>
            </a:xfrm>
            <a:custGeom>
              <a:avLst/>
              <a:gdLst>
                <a:gd name="connsiteX0" fmla="*/ 228188 w 231728"/>
                <a:gd name="connsiteY0" fmla="*/ 43771 h 80461"/>
                <a:gd name="connsiteX1" fmla="*/ 116508 w 231728"/>
                <a:gd name="connsiteY1" fmla="*/ 78530 h 80461"/>
                <a:gd name="connsiteX2" fmla="*/ 4828 w 231728"/>
                <a:gd name="connsiteY2" fmla="*/ 43771 h 80461"/>
                <a:gd name="connsiteX3" fmla="*/ 116508 w 231728"/>
                <a:gd name="connsiteY3" fmla="*/ 4828 h 80461"/>
                <a:gd name="connsiteX4" fmla="*/ 228188 w 231728"/>
                <a:gd name="connsiteY4" fmla="*/ 43771 h 8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28" h="80461">
                  <a:moveTo>
                    <a:pt x="228188" y="43771"/>
                  </a:moveTo>
                  <a:cubicBezTo>
                    <a:pt x="228188" y="63082"/>
                    <a:pt x="181198" y="78530"/>
                    <a:pt x="116508" y="78530"/>
                  </a:cubicBezTo>
                  <a:cubicBezTo>
                    <a:pt x="51817" y="78530"/>
                    <a:pt x="4828" y="63082"/>
                    <a:pt x="4828" y="43771"/>
                  </a:cubicBezTo>
                  <a:cubicBezTo>
                    <a:pt x="4828" y="24460"/>
                    <a:pt x="51817" y="4828"/>
                    <a:pt x="116508" y="4828"/>
                  </a:cubicBezTo>
                  <a:cubicBezTo>
                    <a:pt x="181198" y="4828"/>
                    <a:pt x="228188" y="24460"/>
                    <a:pt x="228188" y="43771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: Shape 21">
              <a:extLst>
                <a:ext uri="{FF2B5EF4-FFF2-40B4-BE49-F238E27FC236}">
                  <a16:creationId xmlns:a16="http://schemas.microsoft.com/office/drawing/2014/main" id="{F8660C10-3A1F-89B6-E5BB-C11F334ED248}"/>
                </a:ext>
              </a:extLst>
            </p:cNvPr>
            <p:cNvSpPr/>
            <p:nvPr/>
          </p:nvSpPr>
          <p:spPr>
            <a:xfrm>
              <a:off x="2312408" y="1760539"/>
              <a:ext cx="119082" cy="41840"/>
            </a:xfrm>
            <a:custGeom>
              <a:avLst/>
              <a:gdLst>
                <a:gd name="connsiteX0" fmla="*/ 116508 w 119082"/>
                <a:gd name="connsiteY0" fmla="*/ 39587 h 41839"/>
                <a:gd name="connsiteX1" fmla="*/ 4828 w 119082"/>
                <a:gd name="connsiteY1" fmla="*/ 4828 h 4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82" h="41839">
                  <a:moveTo>
                    <a:pt x="116508" y="39587"/>
                  </a:moveTo>
                  <a:cubicBezTo>
                    <a:pt x="51817" y="39587"/>
                    <a:pt x="4828" y="24138"/>
                    <a:pt x="4828" y="4828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: Shape 22">
              <a:extLst>
                <a:ext uri="{FF2B5EF4-FFF2-40B4-BE49-F238E27FC236}">
                  <a16:creationId xmlns:a16="http://schemas.microsoft.com/office/drawing/2014/main" id="{9E6BA15F-CB8F-F795-EC4B-3A3180383A5A}"/>
                </a:ext>
              </a:extLst>
            </p:cNvPr>
            <p:cNvSpPr/>
            <p:nvPr/>
          </p:nvSpPr>
          <p:spPr>
            <a:xfrm>
              <a:off x="2312408" y="1829092"/>
              <a:ext cx="119082" cy="41840"/>
            </a:xfrm>
            <a:custGeom>
              <a:avLst/>
              <a:gdLst>
                <a:gd name="connsiteX0" fmla="*/ 116508 w 119082"/>
                <a:gd name="connsiteY0" fmla="*/ 39587 h 41839"/>
                <a:gd name="connsiteX1" fmla="*/ 4828 w 119082"/>
                <a:gd name="connsiteY1" fmla="*/ 4828 h 4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82" h="41839">
                  <a:moveTo>
                    <a:pt x="116508" y="39587"/>
                  </a:moveTo>
                  <a:cubicBezTo>
                    <a:pt x="51817" y="39587"/>
                    <a:pt x="4828" y="24138"/>
                    <a:pt x="4828" y="4828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: Shape 23">
              <a:extLst>
                <a:ext uri="{FF2B5EF4-FFF2-40B4-BE49-F238E27FC236}">
                  <a16:creationId xmlns:a16="http://schemas.microsoft.com/office/drawing/2014/main" id="{4777D345-41A0-7172-CF00-10A0A1A20672}"/>
                </a:ext>
              </a:extLst>
            </p:cNvPr>
            <p:cNvSpPr/>
            <p:nvPr/>
          </p:nvSpPr>
          <p:spPr>
            <a:xfrm>
              <a:off x="2312730" y="1689089"/>
              <a:ext cx="9655" cy="212417"/>
            </a:xfrm>
            <a:custGeom>
              <a:avLst/>
              <a:gdLst>
                <a:gd name="connsiteX0" fmla="*/ 4828 w 9655"/>
                <a:gd name="connsiteY0" fmla="*/ 4828 h 212417"/>
                <a:gd name="connsiteX1" fmla="*/ 4828 w 9655"/>
                <a:gd name="connsiteY1" fmla="*/ 209521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55" h="212417">
                  <a:moveTo>
                    <a:pt x="4828" y="4828"/>
                  </a:moveTo>
                  <a:lnTo>
                    <a:pt x="4828" y="209521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: Shape 24">
              <a:extLst>
                <a:ext uri="{FF2B5EF4-FFF2-40B4-BE49-F238E27FC236}">
                  <a16:creationId xmlns:a16="http://schemas.microsoft.com/office/drawing/2014/main" id="{A344651D-830B-1034-0280-EC9B6C916721}"/>
                </a:ext>
              </a:extLst>
            </p:cNvPr>
            <p:cNvSpPr/>
            <p:nvPr/>
          </p:nvSpPr>
          <p:spPr>
            <a:xfrm>
              <a:off x="2535768" y="1691342"/>
              <a:ext cx="9655" cy="74024"/>
            </a:xfrm>
            <a:custGeom>
              <a:avLst/>
              <a:gdLst>
                <a:gd name="connsiteX0" fmla="*/ 4828 w 9655"/>
                <a:gd name="connsiteY0" fmla="*/ 4828 h 74024"/>
                <a:gd name="connsiteX1" fmla="*/ 4828 w 9655"/>
                <a:gd name="connsiteY1" fmla="*/ 69518 h 7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55" h="74024">
                  <a:moveTo>
                    <a:pt x="4828" y="4828"/>
                  </a:moveTo>
                  <a:lnTo>
                    <a:pt x="4828" y="69518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: Shape 25">
              <a:extLst>
                <a:ext uri="{FF2B5EF4-FFF2-40B4-BE49-F238E27FC236}">
                  <a16:creationId xmlns:a16="http://schemas.microsoft.com/office/drawing/2014/main" id="{17B301C9-97A7-8705-5150-AADDE63A8250}"/>
                </a:ext>
              </a:extLst>
            </p:cNvPr>
            <p:cNvSpPr/>
            <p:nvPr/>
          </p:nvSpPr>
          <p:spPr>
            <a:xfrm>
              <a:off x="2312730" y="1893139"/>
              <a:ext cx="125519" cy="41840"/>
            </a:xfrm>
            <a:custGeom>
              <a:avLst/>
              <a:gdLst>
                <a:gd name="connsiteX0" fmla="*/ 121335 w 125519"/>
                <a:gd name="connsiteY0" fmla="*/ 39587 h 41839"/>
                <a:gd name="connsiteX1" fmla="*/ 4828 w 125519"/>
                <a:gd name="connsiteY1" fmla="*/ 4828 h 4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19" h="41839">
                  <a:moveTo>
                    <a:pt x="121335" y="39587"/>
                  </a:moveTo>
                  <a:cubicBezTo>
                    <a:pt x="56645" y="39587"/>
                    <a:pt x="4828" y="24138"/>
                    <a:pt x="4828" y="4828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46304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15283C7-907C-FF14-2B80-15C99C34D563}"/>
              </a:ext>
            </a:extLst>
          </p:cNvPr>
          <p:cNvCxnSpPr>
            <a:cxnSpLocks/>
          </p:cNvCxnSpPr>
          <p:nvPr/>
        </p:nvCxnSpPr>
        <p:spPr>
          <a:xfrm flipH="1" flipV="1">
            <a:off x="6326643" y="3740778"/>
            <a:ext cx="1134861" cy="293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7576114E-16E5-10A4-85A0-E6567AAC3A33}"/>
              </a:ext>
            </a:extLst>
          </p:cNvPr>
          <p:cNvCxnSpPr>
            <a:cxnSpLocks/>
          </p:cNvCxnSpPr>
          <p:nvPr/>
        </p:nvCxnSpPr>
        <p:spPr>
          <a:xfrm flipH="1" flipV="1">
            <a:off x="6250960" y="4137120"/>
            <a:ext cx="1119573" cy="2327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ounded Rectangle 193">
            <a:extLst>
              <a:ext uri="{FF2B5EF4-FFF2-40B4-BE49-F238E27FC236}">
                <a16:creationId xmlns:a16="http://schemas.microsoft.com/office/drawing/2014/main" id="{6DC5D276-7F65-D50F-5202-E105BD452056}"/>
              </a:ext>
            </a:extLst>
          </p:cNvPr>
          <p:cNvSpPr/>
          <p:nvPr/>
        </p:nvSpPr>
        <p:spPr>
          <a:xfrm>
            <a:off x="5078940" y="5123845"/>
            <a:ext cx="1581719" cy="497709"/>
          </a:xfrm>
          <a:prstGeom prst="roundRect">
            <a:avLst>
              <a:gd name="adj" fmla="val 51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PostgreSQL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 Image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2665CB2E-08A5-204E-D644-55E9C159651B}"/>
              </a:ext>
            </a:extLst>
          </p:cNvPr>
          <p:cNvCxnSpPr>
            <a:cxnSpLocks/>
          </p:cNvCxnSpPr>
          <p:nvPr/>
        </p:nvCxnSpPr>
        <p:spPr>
          <a:xfrm flipH="1" flipV="1">
            <a:off x="6058435" y="4695395"/>
            <a:ext cx="1245935" cy="8800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F253D930-4F17-6276-C771-8CBEC61FEABE}"/>
              </a:ext>
            </a:extLst>
          </p:cNvPr>
          <p:cNvCxnSpPr>
            <a:cxnSpLocks/>
          </p:cNvCxnSpPr>
          <p:nvPr/>
        </p:nvCxnSpPr>
        <p:spPr>
          <a:xfrm flipH="1" flipV="1">
            <a:off x="6140293" y="4380788"/>
            <a:ext cx="1164077" cy="6101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D5F539C-CE16-8877-356B-BA18820BF15C}"/>
              </a:ext>
            </a:extLst>
          </p:cNvPr>
          <p:cNvSpPr txBox="1"/>
          <p:nvPr/>
        </p:nvSpPr>
        <p:spPr>
          <a:xfrm>
            <a:off x="5568246" y="7478731"/>
            <a:ext cx="654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400" b="1" i="1" dirty="0">
                <a:effectLst/>
                <a:latin typeface="Amazon-Ember" panose="020B0603020204020204" pitchFamily="34" charset="0"/>
              </a:rPr>
              <a:t>Postgres, PostgreSQL and the Logo are trademarks or registered trademarks</a:t>
            </a:r>
          </a:p>
          <a:p>
            <a:pPr algn="l"/>
            <a:r>
              <a:rPr lang="en-IN" sz="1400" b="1" i="1" dirty="0">
                <a:effectLst/>
                <a:latin typeface="Amazon-Ember" panose="020B0603020204020204" pitchFamily="34" charset="0"/>
              </a:rPr>
              <a:t> of the PostgreSQL Community Association of Canada, and used with their permission.</a:t>
            </a:r>
            <a:endParaRPr lang="en-US" sz="1400" b="1" dirty="0" err="1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36" grpId="0" animBg="1"/>
      <p:bldP spid="81" grpId="0"/>
      <p:bldP spid="84" grpId="0" animBg="1"/>
      <p:bldP spid="85" grpId="0" animBg="1"/>
      <p:bldP spid="86" grpId="0"/>
      <p:bldP spid="134" grpId="0"/>
      <p:bldP spid="135" grpId="0"/>
      <p:bldP spid="137" grpId="0" animBg="1"/>
      <p:bldP spid="142" grpId="0" animBg="1"/>
      <p:bldP spid="144" grpId="0" animBg="1"/>
      <p:bldP spid="145" grpId="0" animBg="1"/>
      <p:bldP spid="147" grpId="0" animBg="1"/>
      <p:bldP spid="149" grpId="0"/>
      <p:bldP spid="1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5973D-FEA2-B05D-AF32-338C07F5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of PostgreSQL Database In Container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97FB0E-4EFA-EC79-5724-6596FD46171F}"/>
              </a:ext>
            </a:extLst>
          </p:cNvPr>
          <p:cNvSpPr txBox="1"/>
          <p:nvPr/>
        </p:nvSpPr>
        <p:spPr>
          <a:xfrm>
            <a:off x="1306286" y="-217170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900" dirty="0" err="1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DAE242-AC58-4790-44A0-B86A9F049281}"/>
              </a:ext>
            </a:extLst>
          </p:cNvPr>
          <p:cNvGrpSpPr/>
          <p:nvPr/>
        </p:nvGrpSpPr>
        <p:grpSpPr>
          <a:xfrm>
            <a:off x="1133256" y="1964176"/>
            <a:ext cx="10918835" cy="4565116"/>
            <a:chOff x="548640" y="1454510"/>
            <a:chExt cx="12389394" cy="513197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7841D79-25C6-5AF4-F64F-6DE38226BB66}"/>
                </a:ext>
              </a:extLst>
            </p:cNvPr>
            <p:cNvSpPr/>
            <p:nvPr/>
          </p:nvSpPr>
          <p:spPr>
            <a:xfrm>
              <a:off x="2607915" y="3240641"/>
              <a:ext cx="2488368" cy="13641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BDA427-C76D-17FF-7D05-1FFC3C97AB22}"/>
                </a:ext>
              </a:extLst>
            </p:cNvPr>
            <p:cNvSpPr/>
            <p:nvPr/>
          </p:nvSpPr>
          <p:spPr>
            <a:xfrm>
              <a:off x="2896758" y="3581377"/>
              <a:ext cx="1873770" cy="62267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Primary</a:t>
              </a:r>
            </a:p>
          </p:txBody>
        </p:sp>
        <p:sp>
          <p:nvSpPr>
            <p:cNvPr id="8" name="Can 7">
              <a:extLst>
                <a:ext uri="{FF2B5EF4-FFF2-40B4-BE49-F238E27FC236}">
                  <a16:creationId xmlns:a16="http://schemas.microsoft.com/office/drawing/2014/main" id="{E7BA5BD6-DBF5-2D8E-132D-CF98D6B6A391}"/>
                </a:ext>
              </a:extLst>
            </p:cNvPr>
            <p:cNvSpPr/>
            <p:nvPr/>
          </p:nvSpPr>
          <p:spPr>
            <a:xfrm>
              <a:off x="548640" y="3456131"/>
              <a:ext cx="1276569" cy="809074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PGDATA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9EBF858-F4C5-99D1-1303-68D843BA07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5209" y="3860668"/>
              <a:ext cx="78270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08BE232-C80E-1079-6557-4F0FC247951C}"/>
                </a:ext>
              </a:extLst>
            </p:cNvPr>
            <p:cNvSpPr/>
            <p:nvPr/>
          </p:nvSpPr>
          <p:spPr>
            <a:xfrm>
              <a:off x="8390391" y="1454510"/>
              <a:ext cx="2488368" cy="13641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19221C-FC2F-37DF-367B-063F3229F5E2}"/>
                </a:ext>
              </a:extLst>
            </p:cNvPr>
            <p:cNvSpPr/>
            <p:nvPr/>
          </p:nvSpPr>
          <p:spPr>
            <a:xfrm>
              <a:off x="8679234" y="1795246"/>
              <a:ext cx="1873770" cy="62267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Replica</a:t>
              </a:r>
            </a:p>
          </p:txBody>
        </p: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6DA28134-9B94-E035-B629-94CDDC9BA9B9}"/>
                </a:ext>
              </a:extLst>
            </p:cNvPr>
            <p:cNvSpPr/>
            <p:nvPr/>
          </p:nvSpPr>
          <p:spPr>
            <a:xfrm>
              <a:off x="11661465" y="1702047"/>
              <a:ext cx="1276569" cy="809074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PGDATA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D8E25C8-D201-363E-E52F-DFA003F22A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78759" y="2132210"/>
              <a:ext cx="78270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3AA8453E-BB3B-8F3C-E2B4-140E4A9438C3}"/>
                </a:ext>
              </a:extLst>
            </p:cNvPr>
            <p:cNvSpPr/>
            <p:nvPr/>
          </p:nvSpPr>
          <p:spPr>
            <a:xfrm>
              <a:off x="8361530" y="3228614"/>
              <a:ext cx="2488368" cy="13641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62CDC3-A520-07D7-B704-8B52C31CD882}"/>
                </a:ext>
              </a:extLst>
            </p:cNvPr>
            <p:cNvSpPr/>
            <p:nvPr/>
          </p:nvSpPr>
          <p:spPr>
            <a:xfrm>
              <a:off x="8650373" y="3569350"/>
              <a:ext cx="1873770" cy="62267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Replica</a:t>
              </a:r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64FD1898-2BDE-76F3-9EF6-5FB2D0200BC7}"/>
                </a:ext>
              </a:extLst>
            </p:cNvPr>
            <p:cNvSpPr/>
            <p:nvPr/>
          </p:nvSpPr>
          <p:spPr>
            <a:xfrm>
              <a:off x="11632604" y="3476151"/>
              <a:ext cx="1276569" cy="809074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PGDATA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F403612-4E18-AD07-ABB8-AEBC3967DE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49898" y="3906314"/>
              <a:ext cx="78270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313BB47-A6DB-17EF-7742-BEDD59968840}"/>
                </a:ext>
              </a:extLst>
            </p:cNvPr>
            <p:cNvSpPr/>
            <p:nvPr/>
          </p:nvSpPr>
          <p:spPr>
            <a:xfrm>
              <a:off x="8369692" y="5212740"/>
              <a:ext cx="2488368" cy="13641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AA71AD1-25DB-C0F2-0720-6F46B2F78EFE}"/>
                </a:ext>
              </a:extLst>
            </p:cNvPr>
            <p:cNvSpPr/>
            <p:nvPr/>
          </p:nvSpPr>
          <p:spPr>
            <a:xfrm>
              <a:off x="8658535" y="5553476"/>
              <a:ext cx="1873770" cy="62267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Replica</a:t>
              </a:r>
            </a:p>
          </p:txBody>
        </p:sp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AC7D4560-A56F-B048-F1E0-EB18C24C0B08}"/>
                </a:ext>
              </a:extLst>
            </p:cNvPr>
            <p:cNvSpPr/>
            <p:nvPr/>
          </p:nvSpPr>
          <p:spPr>
            <a:xfrm>
              <a:off x="11640766" y="5460277"/>
              <a:ext cx="1276569" cy="809074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PGDATA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FDF6B26-8003-B0EF-F2D5-AE19457493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8060" y="5890440"/>
              <a:ext cx="78270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808EAC4-3D50-78BF-0822-F45DF81DE5AC}"/>
                </a:ext>
              </a:extLst>
            </p:cNvPr>
            <p:cNvCxnSpPr>
              <a:stCxn id="6" idx="3"/>
              <a:endCxn id="31" idx="1"/>
            </p:cNvCxnSpPr>
            <p:nvPr/>
          </p:nvCxnSpPr>
          <p:spPr>
            <a:xfrm flipV="1">
              <a:off x="5096283" y="3910668"/>
              <a:ext cx="3265247" cy="12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340EA47-5F22-3F9D-DEDF-0053650D3BB0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3852099" y="4611835"/>
              <a:ext cx="4517593" cy="1282959"/>
            </a:xfrm>
            <a:prstGeom prst="bentConnector3">
              <a:avLst>
                <a:gd name="adj1" fmla="val -12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06654A6-CB33-2315-0A28-4771729D71EA}"/>
                </a:ext>
              </a:extLst>
            </p:cNvPr>
            <p:cNvCxnSpPr>
              <a:stCxn id="6" idx="0"/>
              <a:endCxn id="14" idx="1"/>
            </p:cNvCxnSpPr>
            <p:nvPr/>
          </p:nvCxnSpPr>
          <p:spPr>
            <a:xfrm rot="5400000" flipH="1" flipV="1">
              <a:off x="5569207" y="419457"/>
              <a:ext cx="1104077" cy="453829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F0081A-1B35-EE7F-E656-920217662954}"/>
                </a:ext>
              </a:extLst>
            </p:cNvPr>
            <p:cNvSpPr txBox="1"/>
            <p:nvPr/>
          </p:nvSpPr>
          <p:spPr>
            <a:xfrm>
              <a:off x="5306719" y="1644685"/>
              <a:ext cx="3791712" cy="449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PG_BASEBACKUP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EAFFADA-AAE2-C9F8-69DC-44C400FBF91A}"/>
                </a:ext>
              </a:extLst>
            </p:cNvPr>
            <p:cNvSpPr txBox="1"/>
            <p:nvPr/>
          </p:nvSpPr>
          <p:spPr>
            <a:xfrm>
              <a:off x="5306719" y="3442989"/>
              <a:ext cx="3791712" cy="449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PG_BASEBACKUP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A72D19-F2A5-8B61-A1B5-AE8180E7B75C}"/>
                </a:ext>
              </a:extLst>
            </p:cNvPr>
            <p:cNvSpPr txBox="1"/>
            <p:nvPr/>
          </p:nvSpPr>
          <p:spPr>
            <a:xfrm>
              <a:off x="5236090" y="5379502"/>
              <a:ext cx="3791712" cy="449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PG_BASEBACKUP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039514-6EBF-0585-C7EF-293D7F62AE47}"/>
                </a:ext>
              </a:extLst>
            </p:cNvPr>
            <p:cNvSpPr txBox="1"/>
            <p:nvPr/>
          </p:nvSpPr>
          <p:spPr>
            <a:xfrm>
              <a:off x="3144158" y="4198626"/>
              <a:ext cx="1975104" cy="41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Read/Write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91B975C-648E-D10C-A885-515DD52F8459}"/>
                </a:ext>
              </a:extLst>
            </p:cNvPr>
            <p:cNvSpPr txBox="1"/>
            <p:nvPr/>
          </p:nvSpPr>
          <p:spPr>
            <a:xfrm>
              <a:off x="9004989" y="2417831"/>
              <a:ext cx="1873770" cy="41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Read only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C42AAC-312C-8F53-8C38-6B1E305516FB}"/>
                </a:ext>
              </a:extLst>
            </p:cNvPr>
            <p:cNvSpPr txBox="1"/>
            <p:nvPr/>
          </p:nvSpPr>
          <p:spPr>
            <a:xfrm>
              <a:off x="8892588" y="4193374"/>
              <a:ext cx="1873770" cy="41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Read only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837BB1-A35E-357A-BEFB-61909EE33CB2}"/>
                </a:ext>
              </a:extLst>
            </p:cNvPr>
            <p:cNvSpPr txBox="1"/>
            <p:nvPr/>
          </p:nvSpPr>
          <p:spPr>
            <a:xfrm>
              <a:off x="8947378" y="6171290"/>
              <a:ext cx="1873770" cy="41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Read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6CFB-CE28-C491-46B0-C3DAC930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Demo</a:t>
            </a: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76B7DEE6-A237-AEFF-2597-7D72461E72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93182" y="1646238"/>
            <a:ext cx="5621811" cy="54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4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F5A4-D53A-3652-119B-8854FF43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533285"/>
            <a:ext cx="13510260" cy="993392"/>
          </a:xfrm>
        </p:spPr>
        <p:txBody>
          <a:bodyPr/>
          <a:lstStyle/>
          <a:p>
            <a:r>
              <a:rPr lang="en-IN" sz="4400" i="0" dirty="0">
                <a:effectLst/>
                <a:latin typeface="Amazon-Ember" panose="020B0603020204020204" pitchFamily="34" charset="0"/>
              </a:rPr>
              <a:t>Challenges for managing containerized databases at scale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72F18-7C67-6B38-F51F-DA669571B412}"/>
              </a:ext>
            </a:extLst>
          </p:cNvPr>
          <p:cNvSpPr txBox="1"/>
          <p:nvPr/>
        </p:nvSpPr>
        <p:spPr>
          <a:xfrm>
            <a:off x="6968444" y="4385759"/>
            <a:ext cx="3189015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r" defTabSz="109716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zon Ember"/>
                <a:ea typeface="Amazon Ember"/>
                <a:cs typeface="Amazon Ember"/>
                <a:sym typeface="Amazon Ember"/>
              </a:rPr>
              <a:t>Manual Scaling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C8697-EC67-C683-7302-3AEBBF3A390A}"/>
              </a:ext>
            </a:extLst>
          </p:cNvPr>
          <p:cNvSpPr txBox="1"/>
          <p:nvPr/>
        </p:nvSpPr>
        <p:spPr>
          <a:xfrm>
            <a:off x="6833258" y="2951789"/>
            <a:ext cx="4445769" cy="7879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r" defTabSz="109716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zon Ember"/>
                <a:ea typeface="Amazon Ember"/>
                <a:cs typeface="Amazon Ember"/>
                <a:sym typeface="Amazon Ember"/>
              </a:rPr>
              <a:t>Limited Orchestration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3B075-4E70-09DF-BACC-E6ACA2981226}"/>
              </a:ext>
            </a:extLst>
          </p:cNvPr>
          <p:cNvSpPr txBox="1"/>
          <p:nvPr/>
        </p:nvSpPr>
        <p:spPr>
          <a:xfrm>
            <a:off x="6513848" y="6006520"/>
            <a:ext cx="3777957" cy="7879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548584" marR="0" lvl="1" indent="-90488" algn="r" defTabSz="109716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zon Ember"/>
                <a:ea typeface="Amazon Ember"/>
                <a:cs typeface="Amazon Ember"/>
                <a:sym typeface="Amazon Ember"/>
              </a:rPr>
              <a:t>No Self-Healing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zon Ember" panose="02000000000000000000" pitchFamily="2" charset="0"/>
              <a:ea typeface="Amazon Ember"/>
              <a:cs typeface="Amazon Ember"/>
              <a:sym typeface="Amazon Ember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7A6F40-D197-9EAD-2BE7-48180B55AB47}"/>
              </a:ext>
            </a:extLst>
          </p:cNvPr>
          <p:cNvCxnSpPr>
            <a:cxnSpLocks/>
          </p:cNvCxnSpPr>
          <p:nvPr/>
        </p:nvCxnSpPr>
        <p:spPr>
          <a:xfrm>
            <a:off x="6421864" y="2752242"/>
            <a:ext cx="0" cy="1062318"/>
          </a:xfrm>
          <a:prstGeom prst="line">
            <a:avLst/>
          </a:prstGeom>
          <a:ln w="381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B58A9F-5B5C-73AD-B2FB-5C183B57D49E}"/>
              </a:ext>
            </a:extLst>
          </p:cNvPr>
          <p:cNvCxnSpPr>
            <a:cxnSpLocks/>
          </p:cNvCxnSpPr>
          <p:nvPr/>
        </p:nvCxnSpPr>
        <p:spPr>
          <a:xfrm>
            <a:off x="6435117" y="4166250"/>
            <a:ext cx="0" cy="1062318"/>
          </a:xfrm>
          <a:prstGeom prst="line">
            <a:avLst/>
          </a:prstGeom>
          <a:ln w="381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DE0235-ABFE-4D6A-F2F6-5381A3A3BD4C}"/>
              </a:ext>
            </a:extLst>
          </p:cNvPr>
          <p:cNvCxnSpPr>
            <a:cxnSpLocks/>
          </p:cNvCxnSpPr>
          <p:nvPr/>
        </p:nvCxnSpPr>
        <p:spPr>
          <a:xfrm>
            <a:off x="6435117" y="5839485"/>
            <a:ext cx="0" cy="1062318"/>
          </a:xfrm>
          <a:prstGeom prst="line">
            <a:avLst/>
          </a:prstGeom>
          <a:ln w="381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aphic 46">
            <a:extLst>
              <a:ext uri="{FF2B5EF4-FFF2-40B4-BE49-F238E27FC236}">
                <a16:creationId xmlns:a16="http://schemas.microsoft.com/office/drawing/2014/main" id="{37A237B6-4B18-21F4-4A90-8D553A21BE08}"/>
              </a:ext>
            </a:extLst>
          </p:cNvPr>
          <p:cNvGrpSpPr/>
          <p:nvPr/>
        </p:nvGrpSpPr>
        <p:grpSpPr>
          <a:xfrm>
            <a:off x="4774218" y="5891030"/>
            <a:ext cx="1220397" cy="1220397"/>
            <a:chOff x="-837847" y="4564857"/>
            <a:chExt cx="643689" cy="643689"/>
          </a:xfrm>
        </p:grpSpPr>
        <p:grpSp>
          <p:nvGrpSpPr>
            <p:cNvPr id="29" name="Graphic 46">
              <a:extLst>
                <a:ext uri="{FF2B5EF4-FFF2-40B4-BE49-F238E27FC236}">
                  <a16:creationId xmlns:a16="http://schemas.microsoft.com/office/drawing/2014/main" id="{265BBEB6-70AB-D529-B7A3-3A05C310172E}"/>
                </a:ext>
              </a:extLst>
            </p:cNvPr>
            <p:cNvGrpSpPr/>
            <p:nvPr/>
          </p:nvGrpSpPr>
          <p:grpSpPr>
            <a:xfrm>
              <a:off x="-747878" y="4685766"/>
              <a:ext cx="463604" cy="401914"/>
              <a:chOff x="-747878" y="4685766"/>
              <a:chExt cx="463604" cy="401914"/>
            </a:xfrm>
            <a:noFill/>
          </p:grpSpPr>
          <p:grpSp>
            <p:nvGrpSpPr>
              <p:cNvPr id="30" name="Graphic 46">
                <a:extLst>
                  <a:ext uri="{FF2B5EF4-FFF2-40B4-BE49-F238E27FC236}">
                    <a16:creationId xmlns:a16="http://schemas.microsoft.com/office/drawing/2014/main" id="{F39874ED-EDEE-127E-66A2-3CB0C1644F5A}"/>
                  </a:ext>
                </a:extLst>
              </p:cNvPr>
              <p:cNvGrpSpPr/>
              <p:nvPr/>
            </p:nvGrpSpPr>
            <p:grpSpPr>
              <a:xfrm>
                <a:off x="-747878" y="4685766"/>
                <a:ext cx="463604" cy="401914"/>
                <a:chOff x="-747878" y="4685766"/>
                <a:chExt cx="463604" cy="401914"/>
              </a:xfrm>
              <a:noFill/>
            </p:grpSpPr>
            <p:grpSp>
              <p:nvGrpSpPr>
                <p:cNvPr id="35" name="Graphic 46">
                  <a:extLst>
                    <a:ext uri="{FF2B5EF4-FFF2-40B4-BE49-F238E27FC236}">
                      <a16:creationId xmlns:a16="http://schemas.microsoft.com/office/drawing/2014/main" id="{836ABA6E-E1C4-F55A-89ED-34CB806D9208}"/>
                    </a:ext>
                  </a:extLst>
                </p:cNvPr>
                <p:cNvGrpSpPr/>
                <p:nvPr/>
              </p:nvGrpSpPr>
              <p:grpSpPr>
                <a:xfrm>
                  <a:off x="-466760" y="4688123"/>
                  <a:ext cx="182485" cy="204693"/>
                  <a:chOff x="-466760" y="4688123"/>
                  <a:chExt cx="182485" cy="204693"/>
                </a:xfrm>
              </p:grpSpPr>
              <p:sp>
                <p:nvSpPr>
                  <p:cNvPr id="44" name="Freeform: Shape 41">
                    <a:extLst>
                      <a:ext uri="{FF2B5EF4-FFF2-40B4-BE49-F238E27FC236}">
                        <a16:creationId xmlns:a16="http://schemas.microsoft.com/office/drawing/2014/main" id="{C0983C70-14EB-4BBA-DD14-F9A12E3324A3}"/>
                      </a:ext>
                    </a:extLst>
                  </p:cNvPr>
                  <p:cNvSpPr/>
                  <p:nvPr/>
                </p:nvSpPr>
                <p:spPr>
                  <a:xfrm>
                    <a:off x="-466760" y="4832953"/>
                    <a:ext cx="46989" cy="59863"/>
                  </a:xfrm>
                  <a:custGeom>
                    <a:avLst/>
                    <a:gdLst>
                      <a:gd name="connsiteX0" fmla="*/ 46989 w 46989"/>
                      <a:gd name="connsiteY0" fmla="*/ 0 h 59863"/>
                      <a:gd name="connsiteX1" fmla="*/ 0 w 46989"/>
                      <a:gd name="connsiteY1" fmla="*/ 59863 h 59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6989" h="59863">
                        <a:moveTo>
                          <a:pt x="46989" y="0"/>
                        </a:moveTo>
                        <a:lnTo>
                          <a:pt x="0" y="59863"/>
                        </a:lnTo>
                      </a:path>
                    </a:pathLst>
                  </a:custGeom>
                  <a:ln w="25400" cap="flat">
                    <a:solidFill>
                      <a:schemeClr val="accent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  <p:sp>
                <p:nvSpPr>
                  <p:cNvPr id="45" name="Freeform: Shape 42">
                    <a:extLst>
                      <a:ext uri="{FF2B5EF4-FFF2-40B4-BE49-F238E27FC236}">
                        <a16:creationId xmlns:a16="http://schemas.microsoft.com/office/drawing/2014/main" id="{DB37584B-13C0-10B5-F1F8-A0EF980FF63A}"/>
                      </a:ext>
                    </a:extLst>
                  </p:cNvPr>
                  <p:cNvSpPr/>
                  <p:nvPr/>
                </p:nvSpPr>
                <p:spPr>
                  <a:xfrm>
                    <a:off x="-353149" y="4688123"/>
                    <a:ext cx="46667" cy="59863"/>
                  </a:xfrm>
                  <a:custGeom>
                    <a:avLst/>
                    <a:gdLst>
                      <a:gd name="connsiteX0" fmla="*/ 46667 w 46667"/>
                      <a:gd name="connsiteY0" fmla="*/ 0 h 59863"/>
                      <a:gd name="connsiteX1" fmla="*/ 0 w 46667"/>
                      <a:gd name="connsiteY1" fmla="*/ 59863 h 59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6667" h="59863">
                        <a:moveTo>
                          <a:pt x="46667" y="0"/>
                        </a:moveTo>
                        <a:lnTo>
                          <a:pt x="0" y="59863"/>
                        </a:lnTo>
                      </a:path>
                    </a:pathLst>
                  </a:custGeom>
                  <a:ln w="25400" cap="flat">
                    <a:solidFill>
                      <a:schemeClr val="accent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  <p:sp>
                <p:nvSpPr>
                  <p:cNvPr id="46" name="Freeform: Shape 43">
                    <a:extLst>
                      <a:ext uri="{FF2B5EF4-FFF2-40B4-BE49-F238E27FC236}">
                        <a16:creationId xmlns:a16="http://schemas.microsoft.com/office/drawing/2014/main" id="{BE002A3D-3CF9-23B6-6B76-2D8DAF2B54F3}"/>
                      </a:ext>
                    </a:extLst>
                  </p:cNvPr>
                  <p:cNvSpPr/>
                  <p:nvPr/>
                </p:nvSpPr>
                <p:spPr>
                  <a:xfrm>
                    <a:off x="-331907" y="4780814"/>
                    <a:ext cx="41517" cy="5149"/>
                  </a:xfrm>
                  <a:custGeom>
                    <a:avLst/>
                    <a:gdLst>
                      <a:gd name="connsiteX0" fmla="*/ 41518 w 41517"/>
                      <a:gd name="connsiteY0" fmla="*/ 0 h 5149"/>
                      <a:gd name="connsiteX1" fmla="*/ 0 w 41517"/>
                      <a:gd name="connsiteY1" fmla="*/ 5150 h 5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517" h="5149">
                        <a:moveTo>
                          <a:pt x="41518" y="0"/>
                        </a:moveTo>
                        <a:lnTo>
                          <a:pt x="0" y="5150"/>
                        </a:lnTo>
                      </a:path>
                    </a:pathLst>
                  </a:custGeom>
                  <a:ln w="25400" cap="flat">
                    <a:solidFill>
                      <a:schemeClr val="accent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  <p:sp>
                <p:nvSpPr>
                  <p:cNvPr id="47" name="Freeform: Shape 44">
                    <a:extLst>
                      <a:ext uri="{FF2B5EF4-FFF2-40B4-BE49-F238E27FC236}">
                        <a16:creationId xmlns:a16="http://schemas.microsoft.com/office/drawing/2014/main" id="{AACAD0D0-A018-2F76-DEEF-6EFF9329A8E2}"/>
                      </a:ext>
                    </a:extLst>
                  </p:cNvPr>
                  <p:cNvSpPr/>
                  <p:nvPr/>
                </p:nvSpPr>
                <p:spPr>
                  <a:xfrm>
                    <a:off x="-381471" y="4849045"/>
                    <a:ext cx="4827" cy="41839"/>
                  </a:xfrm>
                  <a:custGeom>
                    <a:avLst/>
                    <a:gdLst>
                      <a:gd name="connsiteX0" fmla="*/ 4828 w 4827"/>
                      <a:gd name="connsiteY0" fmla="*/ 41840 h 41839"/>
                      <a:gd name="connsiteX1" fmla="*/ 0 w 4827"/>
                      <a:gd name="connsiteY1" fmla="*/ 0 h 41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827" h="41839">
                        <a:moveTo>
                          <a:pt x="4828" y="41840"/>
                        </a:moveTo>
                        <a:lnTo>
                          <a:pt x="0" y="0"/>
                        </a:lnTo>
                      </a:path>
                    </a:pathLst>
                  </a:custGeom>
                  <a:ln w="25400" cap="flat">
                    <a:solidFill>
                      <a:schemeClr val="accent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  <p:sp>
                <p:nvSpPr>
                  <p:cNvPr id="48" name="Freeform: Shape 45">
                    <a:extLst>
                      <a:ext uri="{FF2B5EF4-FFF2-40B4-BE49-F238E27FC236}">
                        <a16:creationId xmlns:a16="http://schemas.microsoft.com/office/drawing/2014/main" id="{16DF43F8-CBF7-EED9-7EC0-35A3A22BB9B8}"/>
                      </a:ext>
                    </a:extLst>
                  </p:cNvPr>
                  <p:cNvSpPr/>
                  <p:nvPr/>
                </p:nvSpPr>
                <p:spPr>
                  <a:xfrm>
                    <a:off x="-344137" y="4823941"/>
                    <a:ext cx="59863" cy="46989"/>
                  </a:xfrm>
                  <a:custGeom>
                    <a:avLst/>
                    <a:gdLst>
                      <a:gd name="connsiteX0" fmla="*/ 59863 w 59863"/>
                      <a:gd name="connsiteY0" fmla="*/ 46989 h 46989"/>
                      <a:gd name="connsiteX1" fmla="*/ 0 w 59863"/>
                      <a:gd name="connsiteY1" fmla="*/ 0 h 46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863" h="46989">
                        <a:moveTo>
                          <a:pt x="59863" y="46989"/>
                        </a:moveTo>
                        <a:lnTo>
                          <a:pt x="0" y="0"/>
                        </a:lnTo>
                      </a:path>
                    </a:pathLst>
                  </a:custGeom>
                  <a:ln w="25400" cap="flat">
                    <a:solidFill>
                      <a:schemeClr val="accent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</p:grpSp>
            <p:grpSp>
              <p:nvGrpSpPr>
                <p:cNvPr id="36" name="Graphic 46">
                  <a:extLst>
                    <a:ext uri="{FF2B5EF4-FFF2-40B4-BE49-F238E27FC236}">
                      <a16:creationId xmlns:a16="http://schemas.microsoft.com/office/drawing/2014/main" id="{89413F1B-733A-43E6-2C7B-2D2C7E2B61CE}"/>
                    </a:ext>
                  </a:extLst>
                </p:cNvPr>
                <p:cNvGrpSpPr/>
                <p:nvPr/>
              </p:nvGrpSpPr>
              <p:grpSpPr>
                <a:xfrm>
                  <a:off x="-747878" y="4685766"/>
                  <a:ext cx="376706" cy="401914"/>
                  <a:chOff x="-747878" y="4685766"/>
                  <a:chExt cx="376706" cy="401914"/>
                </a:xfrm>
                <a:noFill/>
              </p:grpSpPr>
              <p:sp>
                <p:nvSpPr>
                  <p:cNvPr id="37" name="Freeform: Shape 48">
                    <a:extLst>
                      <a:ext uri="{FF2B5EF4-FFF2-40B4-BE49-F238E27FC236}">
                        <a16:creationId xmlns:a16="http://schemas.microsoft.com/office/drawing/2014/main" id="{81C16D9B-8218-A91F-CEC9-F4189F86FA16}"/>
                      </a:ext>
                    </a:extLst>
                  </p:cNvPr>
                  <p:cNvSpPr/>
                  <p:nvPr/>
                </p:nvSpPr>
                <p:spPr>
                  <a:xfrm>
                    <a:off x="-747878" y="4788217"/>
                    <a:ext cx="267600" cy="299463"/>
                  </a:xfrm>
                  <a:custGeom>
                    <a:avLst/>
                    <a:gdLst>
                      <a:gd name="connsiteX0" fmla="*/ 167185 w 267600"/>
                      <a:gd name="connsiteY0" fmla="*/ 57610 h 299463"/>
                      <a:gd name="connsiteX1" fmla="*/ 4654 w 267600"/>
                      <a:gd name="connsiteY1" fmla="*/ 264234 h 299463"/>
                      <a:gd name="connsiteX2" fmla="*/ 8194 w 267600"/>
                      <a:gd name="connsiteY2" fmla="*/ 294810 h 299463"/>
                      <a:gd name="connsiteX3" fmla="*/ 8194 w 267600"/>
                      <a:gd name="connsiteY3" fmla="*/ 294810 h 299463"/>
                      <a:gd name="connsiteX4" fmla="*/ 38769 w 267600"/>
                      <a:gd name="connsiteY4" fmla="*/ 291269 h 299463"/>
                      <a:gd name="connsiteX5" fmla="*/ 267601 w 267600"/>
                      <a:gd name="connsiteY5" fmla="*/ 0 h 299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600" h="299463">
                        <a:moveTo>
                          <a:pt x="167185" y="57610"/>
                        </a:moveTo>
                        <a:lnTo>
                          <a:pt x="4654" y="264234"/>
                        </a:lnTo>
                        <a:cubicBezTo>
                          <a:pt x="-2749" y="273568"/>
                          <a:pt x="-1139" y="287407"/>
                          <a:pt x="8194" y="294810"/>
                        </a:cubicBezTo>
                        <a:lnTo>
                          <a:pt x="8194" y="294810"/>
                        </a:lnTo>
                        <a:cubicBezTo>
                          <a:pt x="17528" y="302212"/>
                          <a:pt x="31367" y="300603"/>
                          <a:pt x="38769" y="291269"/>
                        </a:cubicBezTo>
                        <a:lnTo>
                          <a:pt x="267601" y="0"/>
                        </a:lnTo>
                      </a:path>
                    </a:pathLst>
                  </a:custGeom>
                  <a:noFill/>
                  <a:ln w="2540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  <p:sp>
                <p:nvSpPr>
                  <p:cNvPr id="38" name="Freeform: Shape 49">
                    <a:extLst>
                      <a:ext uri="{FF2B5EF4-FFF2-40B4-BE49-F238E27FC236}">
                        <a16:creationId xmlns:a16="http://schemas.microsoft.com/office/drawing/2014/main" id="{9F698238-2A0B-180E-78F5-CDD55C08F319}"/>
                      </a:ext>
                    </a:extLst>
                  </p:cNvPr>
                  <p:cNvSpPr/>
                  <p:nvPr/>
                </p:nvSpPr>
                <p:spPr>
                  <a:xfrm>
                    <a:off x="-580693" y="4832953"/>
                    <a:ext cx="10299" cy="12873"/>
                  </a:xfrm>
                  <a:custGeom>
                    <a:avLst/>
                    <a:gdLst>
                      <a:gd name="connsiteX0" fmla="*/ 10299 w 10299"/>
                      <a:gd name="connsiteY0" fmla="*/ 0 h 12873"/>
                      <a:gd name="connsiteX1" fmla="*/ 0 w 10299"/>
                      <a:gd name="connsiteY1" fmla="*/ 12874 h 12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99" h="12873">
                        <a:moveTo>
                          <a:pt x="10299" y="0"/>
                        </a:moveTo>
                        <a:lnTo>
                          <a:pt x="0" y="12874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  <p:sp>
                <p:nvSpPr>
                  <p:cNvPr id="39" name="Freeform: Shape 50">
                    <a:extLst>
                      <a:ext uri="{FF2B5EF4-FFF2-40B4-BE49-F238E27FC236}">
                        <a16:creationId xmlns:a16="http://schemas.microsoft.com/office/drawing/2014/main" id="{352798A3-B1DA-E071-5277-4A7D33ABD142}"/>
                      </a:ext>
                    </a:extLst>
                  </p:cNvPr>
                  <p:cNvSpPr/>
                  <p:nvPr/>
                </p:nvSpPr>
                <p:spPr>
                  <a:xfrm>
                    <a:off x="-558485" y="4761182"/>
                    <a:ext cx="44414" cy="56644"/>
                  </a:xfrm>
                  <a:custGeom>
                    <a:avLst/>
                    <a:gdLst>
                      <a:gd name="connsiteX0" fmla="*/ 44415 w 44414"/>
                      <a:gd name="connsiteY0" fmla="*/ 0 h 56644"/>
                      <a:gd name="connsiteX1" fmla="*/ 0 w 44414"/>
                      <a:gd name="connsiteY1" fmla="*/ 56645 h 56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4414" h="56644">
                        <a:moveTo>
                          <a:pt x="44415" y="0"/>
                        </a:moveTo>
                        <a:lnTo>
                          <a:pt x="0" y="56645"/>
                        </a:lnTo>
                      </a:path>
                    </a:pathLst>
                  </a:custGeom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  <p:sp>
                <p:nvSpPr>
                  <p:cNvPr id="40" name="Freeform: Shape 51">
                    <a:extLst>
                      <a:ext uri="{FF2B5EF4-FFF2-40B4-BE49-F238E27FC236}">
                        <a16:creationId xmlns:a16="http://schemas.microsoft.com/office/drawing/2014/main" id="{1313EE37-D5F5-8E0D-81A4-2931B9509A0D}"/>
                      </a:ext>
                    </a:extLst>
                  </p:cNvPr>
                  <p:cNvSpPr/>
                  <p:nvPr/>
                </p:nvSpPr>
                <p:spPr>
                  <a:xfrm>
                    <a:off x="-421374" y="4758477"/>
                    <a:ext cx="50201" cy="52912"/>
                  </a:xfrm>
                  <a:custGeom>
                    <a:avLst/>
                    <a:gdLst>
                      <a:gd name="connsiteX0" fmla="*/ 4178 w 50201"/>
                      <a:gd name="connsiteY0" fmla="*/ 39717 h 52912"/>
                      <a:gd name="connsiteX1" fmla="*/ 20914 w 50201"/>
                      <a:gd name="connsiteY1" fmla="*/ 52913 h 52912"/>
                      <a:gd name="connsiteX2" fmla="*/ 50202 w 50201"/>
                      <a:gd name="connsiteY2" fmla="*/ 15579 h 52912"/>
                      <a:gd name="connsiteX3" fmla="*/ 33466 w 50201"/>
                      <a:gd name="connsiteY3" fmla="*/ 2383 h 52912"/>
                      <a:gd name="connsiteX4" fmla="*/ 18017 w 50201"/>
                      <a:gd name="connsiteY4" fmla="*/ 4314 h 52912"/>
                      <a:gd name="connsiteX5" fmla="*/ 2247 w 50201"/>
                      <a:gd name="connsiteY5" fmla="*/ 24269 h 52912"/>
                      <a:gd name="connsiteX6" fmla="*/ 4178 w 50201"/>
                      <a:gd name="connsiteY6" fmla="*/ 39717 h 5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0201" h="52912">
                        <a:moveTo>
                          <a:pt x="4178" y="39717"/>
                        </a:moveTo>
                        <a:lnTo>
                          <a:pt x="20914" y="52913"/>
                        </a:lnTo>
                        <a:lnTo>
                          <a:pt x="50202" y="15579"/>
                        </a:lnTo>
                        <a:lnTo>
                          <a:pt x="33466" y="2383"/>
                        </a:lnTo>
                        <a:cubicBezTo>
                          <a:pt x="28638" y="-1479"/>
                          <a:pt x="21879" y="-513"/>
                          <a:pt x="18017" y="4314"/>
                        </a:cubicBezTo>
                        <a:lnTo>
                          <a:pt x="2247" y="24269"/>
                        </a:lnTo>
                        <a:cubicBezTo>
                          <a:pt x="-1294" y="29096"/>
                          <a:pt x="-650" y="35855"/>
                          <a:pt x="4178" y="39717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  <p:sp>
                <p:nvSpPr>
                  <p:cNvPr id="41" name="Freeform: Shape 52">
                    <a:extLst>
                      <a:ext uri="{FF2B5EF4-FFF2-40B4-BE49-F238E27FC236}">
                        <a16:creationId xmlns:a16="http://schemas.microsoft.com/office/drawing/2014/main" id="{84D34BC1-5A14-0633-58AC-7107318AAC16}"/>
                      </a:ext>
                    </a:extLst>
                  </p:cNvPr>
                  <p:cNvSpPr/>
                  <p:nvPr/>
                </p:nvSpPr>
                <p:spPr>
                  <a:xfrm>
                    <a:off x="-424598" y="4736721"/>
                    <a:ext cx="30897" cy="24460"/>
                  </a:xfrm>
                  <a:custGeom>
                    <a:avLst/>
                    <a:gdLst>
                      <a:gd name="connsiteX0" fmla="*/ 0 w 30897"/>
                      <a:gd name="connsiteY0" fmla="*/ 0 h 24460"/>
                      <a:gd name="connsiteX1" fmla="*/ 11586 w 30897"/>
                      <a:gd name="connsiteY1" fmla="*/ 17058 h 24460"/>
                      <a:gd name="connsiteX2" fmla="*/ 30897 w 30897"/>
                      <a:gd name="connsiteY2" fmla="*/ 24460 h 24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897" h="24460">
                        <a:moveTo>
                          <a:pt x="0" y="0"/>
                        </a:moveTo>
                        <a:cubicBezTo>
                          <a:pt x="1609" y="6115"/>
                          <a:pt x="5793" y="12230"/>
                          <a:pt x="11586" y="17058"/>
                        </a:cubicBezTo>
                        <a:cubicBezTo>
                          <a:pt x="17701" y="21885"/>
                          <a:pt x="24460" y="24138"/>
                          <a:pt x="30897" y="24460"/>
                        </a:cubicBezTo>
                      </a:path>
                    </a:pathLst>
                  </a:custGeom>
                  <a:noFill/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  <p:sp>
                <p:nvSpPr>
                  <p:cNvPr id="42" name="Freeform: Shape 53">
                    <a:extLst>
                      <a:ext uri="{FF2B5EF4-FFF2-40B4-BE49-F238E27FC236}">
                        <a16:creationId xmlns:a16="http://schemas.microsoft.com/office/drawing/2014/main" id="{720F1578-8378-9F37-DA73-05D389CDB0A5}"/>
                      </a:ext>
                    </a:extLst>
                  </p:cNvPr>
                  <p:cNvSpPr/>
                  <p:nvPr/>
                </p:nvSpPr>
                <p:spPr>
                  <a:xfrm>
                    <a:off x="-450024" y="4769550"/>
                    <a:ext cx="32828" cy="25747"/>
                  </a:xfrm>
                  <a:custGeom>
                    <a:avLst/>
                    <a:gdLst>
                      <a:gd name="connsiteX0" fmla="*/ 32828 w 32828"/>
                      <a:gd name="connsiteY0" fmla="*/ 25748 h 25747"/>
                      <a:gd name="connsiteX1" fmla="*/ 20276 w 32828"/>
                      <a:gd name="connsiteY1" fmla="*/ 8046 h 25747"/>
                      <a:gd name="connsiteX2" fmla="*/ 0 w 32828"/>
                      <a:gd name="connsiteY2" fmla="*/ 0 h 25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828" h="25747">
                        <a:moveTo>
                          <a:pt x="32828" y="25748"/>
                        </a:moveTo>
                        <a:cubicBezTo>
                          <a:pt x="30897" y="19311"/>
                          <a:pt x="26713" y="12874"/>
                          <a:pt x="20276" y="8046"/>
                        </a:cubicBezTo>
                        <a:cubicBezTo>
                          <a:pt x="13839" y="3218"/>
                          <a:pt x="6759" y="322"/>
                          <a:pt x="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  <p:sp>
                <p:nvSpPr>
                  <p:cNvPr id="43" name="Freeform: Shape 54">
                    <a:extLst>
                      <a:ext uri="{FF2B5EF4-FFF2-40B4-BE49-F238E27FC236}">
                        <a16:creationId xmlns:a16="http://schemas.microsoft.com/office/drawing/2014/main" id="{6F55A313-D403-2D4C-23D0-A66BEAF83DE0}"/>
                      </a:ext>
                    </a:extLst>
                  </p:cNvPr>
                  <p:cNvSpPr/>
                  <p:nvPr/>
                </p:nvSpPr>
                <p:spPr>
                  <a:xfrm>
                    <a:off x="-590992" y="4685766"/>
                    <a:ext cx="169290" cy="102450"/>
                  </a:xfrm>
                  <a:custGeom>
                    <a:avLst/>
                    <a:gdLst>
                      <a:gd name="connsiteX0" fmla="*/ 140968 w 169290"/>
                      <a:gd name="connsiteY0" fmla="*/ 83784 h 102450"/>
                      <a:gd name="connsiteX1" fmla="*/ 111036 w 169290"/>
                      <a:gd name="connsiteY1" fmla="*/ 102451 h 102450"/>
                      <a:gd name="connsiteX2" fmla="*/ 76921 w 169290"/>
                      <a:gd name="connsiteY2" fmla="*/ 75416 h 102450"/>
                      <a:gd name="connsiteX3" fmla="*/ 89151 w 169290"/>
                      <a:gd name="connsiteY3" fmla="*/ 34863 h 102450"/>
                      <a:gd name="connsiteX4" fmla="*/ 3218 w 169290"/>
                      <a:gd name="connsiteY4" fmla="*/ 39369 h 102450"/>
                      <a:gd name="connsiteX5" fmla="*/ 0 w 169290"/>
                      <a:gd name="connsiteY5" fmla="*/ 30036 h 102450"/>
                      <a:gd name="connsiteX6" fmla="*/ 122301 w 169290"/>
                      <a:gd name="connsiteY6" fmla="*/ 10403 h 102450"/>
                      <a:gd name="connsiteX7" fmla="*/ 169290 w 169290"/>
                      <a:gd name="connsiteY7" fmla="*/ 47415 h 102450"/>
                      <a:gd name="connsiteX8" fmla="*/ 140968 w 169290"/>
                      <a:gd name="connsiteY8" fmla="*/ 83784 h 102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9290" h="102450">
                        <a:moveTo>
                          <a:pt x="140968" y="83784"/>
                        </a:moveTo>
                        <a:lnTo>
                          <a:pt x="111036" y="102451"/>
                        </a:lnTo>
                        <a:lnTo>
                          <a:pt x="76921" y="75416"/>
                        </a:lnTo>
                        <a:cubicBezTo>
                          <a:pt x="76921" y="75416"/>
                          <a:pt x="96875" y="46128"/>
                          <a:pt x="89151" y="34863"/>
                        </a:cubicBezTo>
                        <a:cubicBezTo>
                          <a:pt x="79174" y="20380"/>
                          <a:pt x="40874" y="24564"/>
                          <a:pt x="3218" y="39369"/>
                        </a:cubicBezTo>
                        <a:lnTo>
                          <a:pt x="0" y="30036"/>
                        </a:lnTo>
                        <a:cubicBezTo>
                          <a:pt x="0" y="30036"/>
                          <a:pt x="82070" y="-21459"/>
                          <a:pt x="122301" y="10403"/>
                        </a:cubicBezTo>
                        <a:lnTo>
                          <a:pt x="169290" y="47415"/>
                        </a:lnTo>
                        <a:lnTo>
                          <a:pt x="140968" y="83784"/>
                        </a:lnTo>
                      </a:path>
                    </a:pathLst>
                  </a:custGeom>
                  <a:noFill/>
                  <a:ln w="25400" cap="flat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1097168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18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mazon Ember"/>
                      <a:ea typeface="Amazon Ember"/>
                      <a:cs typeface="Amazon Ember"/>
                      <a:sym typeface="Amazon Ember"/>
                    </a:endParaRPr>
                  </a:p>
                </p:txBody>
              </p:sp>
            </p:grpSp>
          </p:grpSp>
          <p:sp>
            <p:nvSpPr>
              <p:cNvPr id="31" name="Freeform: Shape 55">
                <a:extLst>
                  <a:ext uri="{FF2B5EF4-FFF2-40B4-BE49-F238E27FC236}">
                    <a16:creationId xmlns:a16="http://schemas.microsoft.com/office/drawing/2014/main" id="{A5D3E1D4-3355-776B-BE27-DC28251271CB}"/>
                  </a:ext>
                </a:extLst>
              </p:cNvPr>
              <p:cNvSpPr/>
              <p:nvPr/>
            </p:nvSpPr>
            <p:spPr>
              <a:xfrm>
                <a:off x="-540140" y="4794332"/>
                <a:ext cx="34115" cy="27034"/>
              </a:xfrm>
              <a:custGeom>
                <a:avLst/>
                <a:gdLst>
                  <a:gd name="connsiteX0" fmla="*/ 0 w 34115"/>
                  <a:gd name="connsiteY0" fmla="*/ 0 h 27034"/>
                  <a:gd name="connsiteX1" fmla="*/ 34116 w 34115"/>
                  <a:gd name="connsiteY1" fmla="*/ 27035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115" h="27034">
                    <a:moveTo>
                      <a:pt x="0" y="0"/>
                    </a:moveTo>
                    <a:lnTo>
                      <a:pt x="34116" y="27035"/>
                    </a:lnTo>
                  </a:path>
                </a:pathLst>
              </a:custGeom>
              <a:ln w="25400" cap="flat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109716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18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zon Ember"/>
                  <a:ea typeface="Amazon Ember"/>
                  <a:cs typeface="Amazon Ember"/>
                  <a:sym typeface="Amazon Ember"/>
                </a:endParaRPr>
              </a:p>
            </p:txBody>
          </p:sp>
          <p:sp>
            <p:nvSpPr>
              <p:cNvPr id="32" name="Freeform: Shape 56">
                <a:extLst>
                  <a:ext uri="{FF2B5EF4-FFF2-40B4-BE49-F238E27FC236}">
                    <a16:creationId xmlns:a16="http://schemas.microsoft.com/office/drawing/2014/main" id="{4D669E16-6C65-1150-4291-1BAE21811430}"/>
                  </a:ext>
                </a:extLst>
              </p:cNvPr>
              <p:cNvSpPr/>
              <p:nvPr/>
            </p:nvSpPr>
            <p:spPr>
              <a:xfrm>
                <a:off x="-699453" y="4953967"/>
                <a:ext cx="60506" cy="77242"/>
              </a:xfrm>
              <a:custGeom>
                <a:avLst/>
                <a:gdLst>
                  <a:gd name="connsiteX0" fmla="*/ 60507 w 60506"/>
                  <a:gd name="connsiteY0" fmla="*/ 0 h 77242"/>
                  <a:gd name="connsiteX1" fmla="*/ 0 w 60506"/>
                  <a:gd name="connsiteY1" fmla="*/ 77243 h 7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506" h="77242">
                    <a:moveTo>
                      <a:pt x="60507" y="0"/>
                    </a:moveTo>
                    <a:lnTo>
                      <a:pt x="0" y="77243"/>
                    </a:lnTo>
                  </a:path>
                </a:pathLst>
              </a:custGeom>
              <a:ln w="25400" cap="flat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109716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18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zon Ember"/>
                  <a:ea typeface="Amazon Ember"/>
                  <a:cs typeface="Amazon Ember"/>
                  <a:sym typeface="Amazon Ember"/>
                </a:endParaRPr>
              </a:p>
            </p:txBody>
          </p:sp>
          <p:sp>
            <p:nvSpPr>
              <p:cNvPr id="33" name="Freeform: Shape 57">
                <a:extLst>
                  <a:ext uri="{FF2B5EF4-FFF2-40B4-BE49-F238E27FC236}">
                    <a16:creationId xmlns:a16="http://schemas.microsoft.com/office/drawing/2014/main" id="{93041DC5-CD69-7FCE-CF70-C55DFE71C85A}"/>
                  </a:ext>
                </a:extLst>
              </p:cNvPr>
              <p:cNvSpPr/>
              <p:nvPr/>
            </p:nvSpPr>
            <p:spPr>
              <a:xfrm>
                <a:off x="-631866" y="4920817"/>
                <a:ext cx="18988" cy="24138"/>
              </a:xfrm>
              <a:custGeom>
                <a:avLst/>
                <a:gdLst>
                  <a:gd name="connsiteX0" fmla="*/ 18989 w 18988"/>
                  <a:gd name="connsiteY0" fmla="*/ 0 h 24138"/>
                  <a:gd name="connsiteX1" fmla="*/ 0 w 18988"/>
                  <a:gd name="connsiteY1" fmla="*/ 24138 h 2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88" h="24138">
                    <a:moveTo>
                      <a:pt x="18989" y="0"/>
                    </a:moveTo>
                    <a:lnTo>
                      <a:pt x="0" y="24138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109716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18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zon Ember"/>
                  <a:ea typeface="Amazon Ember"/>
                  <a:cs typeface="Amazon Ember"/>
                  <a:sym typeface="Amazon Ember"/>
                </a:endParaRPr>
              </a:p>
            </p:txBody>
          </p:sp>
          <p:sp>
            <p:nvSpPr>
              <p:cNvPr id="34" name="Freeform: Shape 58">
                <a:extLst>
                  <a:ext uri="{FF2B5EF4-FFF2-40B4-BE49-F238E27FC236}">
                    <a16:creationId xmlns:a16="http://schemas.microsoft.com/office/drawing/2014/main" id="{F900FD95-49EA-EEE3-27AD-948D9040E941}"/>
                  </a:ext>
                </a:extLst>
              </p:cNvPr>
              <p:cNvSpPr/>
              <p:nvPr/>
            </p:nvSpPr>
            <p:spPr>
              <a:xfrm>
                <a:off x="-603222" y="4880908"/>
                <a:ext cx="21563" cy="27678"/>
              </a:xfrm>
              <a:custGeom>
                <a:avLst/>
                <a:gdLst>
                  <a:gd name="connsiteX0" fmla="*/ 21564 w 21563"/>
                  <a:gd name="connsiteY0" fmla="*/ 0 h 27678"/>
                  <a:gd name="connsiteX1" fmla="*/ 0 w 21563"/>
                  <a:gd name="connsiteY1" fmla="*/ 27679 h 2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563" h="27678">
                    <a:moveTo>
                      <a:pt x="21564" y="0"/>
                    </a:moveTo>
                    <a:lnTo>
                      <a:pt x="0" y="27679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109716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18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zon Ember"/>
                  <a:ea typeface="Amazon Ember"/>
                  <a:cs typeface="Amazon Ember"/>
                  <a:sym typeface="Amazon Ember"/>
                </a:endParaRPr>
              </a:p>
            </p:txBody>
          </p:sp>
        </p:grp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F4A72B1D-7343-B94C-E86C-5C275A08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155" y="2752242"/>
            <a:ext cx="1536700" cy="1219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D4AAA48-3A79-3814-00AA-13D9DDF2E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078" y="4261032"/>
            <a:ext cx="1536679" cy="135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07E6-75A3-41E3-8D81-E993CC19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384298"/>
            <a:ext cx="13510260" cy="993392"/>
          </a:xfrm>
        </p:spPr>
        <p:txBody>
          <a:bodyPr/>
          <a:lstStyle/>
          <a:p>
            <a:r>
              <a:rPr lang="en-US" sz="6400" dirty="0"/>
              <a:t>How would you solve this?</a:t>
            </a:r>
          </a:p>
        </p:txBody>
      </p:sp>
    </p:spTree>
    <p:extLst>
      <p:ext uri="{BB962C8B-B14F-4D97-AF65-F5344CB8AC3E}">
        <p14:creationId xmlns:p14="http://schemas.microsoft.com/office/powerpoint/2010/main" val="229327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9EF2-1DF5-22E1-8EC7-1208581F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Kubernetes?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A36B6-0941-F5AE-069D-485A666F9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Open source container orchestration tool.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Helps manage containerized applications </a:t>
            </a:r>
          </a:p>
          <a:p>
            <a:r>
              <a:rPr lang="en-US" dirty="0"/>
              <a:t>     in different deployment environments.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Enables auto-scaling for deployments.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Recovers automatically from failures.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3DE3A377-12B0-36C9-9F73-67EA6BF3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187" y="1645920"/>
            <a:ext cx="4768872" cy="46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17189"/>
      </p:ext>
    </p:extLst>
  </p:cSld>
  <p:clrMapOvr>
    <a:masterClrMapping/>
  </p:clrMapOvr>
</p:sld>
</file>

<file path=ppt/theme/theme1.xml><?xml version="1.0" encoding="utf-8"?>
<a:theme xmlns:a="http://schemas.openxmlformats.org/drawingml/2006/main" name="DeckTemplate-AWS">
  <a:themeElements>
    <a:clrScheme name="Custom 44">
      <a:dk1>
        <a:srgbClr val="232F3E"/>
      </a:dk1>
      <a:lt1>
        <a:srgbClr val="FFFFFF"/>
      </a:lt1>
      <a:dk2>
        <a:srgbClr val="161E2C"/>
      </a:dk2>
      <a:lt2>
        <a:srgbClr val="FFFFFF"/>
      </a:lt2>
      <a:accent1>
        <a:srgbClr val="FF9900"/>
      </a:accent1>
      <a:accent2>
        <a:srgbClr val="00A0C8"/>
      </a:accent2>
      <a:accent3>
        <a:srgbClr val="007DBC"/>
      </a:accent3>
      <a:accent4>
        <a:srgbClr val="69AE35"/>
      </a:accent4>
      <a:accent5>
        <a:srgbClr val="1D8900"/>
      </a:accent5>
      <a:accent6>
        <a:srgbClr val="FF5745"/>
      </a:accent6>
      <a:hlink>
        <a:srgbClr val="00E0EA"/>
      </a:hlink>
      <a:folHlink>
        <a:srgbClr val="00A0C8"/>
      </a:folHlink>
    </a:clrScheme>
    <a:fontScheme name="Test">
      <a:majorFont>
        <a:latin typeface="Amazon Ember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900" dirty="0" err="1" smtClean="0">
            <a:latin typeface="Amazon Ember" panose="020B0603020204020204" pitchFamily="34" charset="0"/>
            <a:ea typeface="Amazon Ember" panose="020B0603020204020204" pitchFamily="34" charset="0"/>
            <a:cs typeface="Amazon Ember" panose="020B06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WS_Deck_Template.potx" id="{956C5B2E-0233-4212-9383-50A039694C0C}" vid="{0176EEA5-D87D-4097-B356-86DC884F45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559F663-8A93-154B-87DD-BA6FBAB55D46}">
  <we:reference id="wa200000113" version="1.0.0.0" store="en-US" storeType="OMEX"/>
  <we:alternateReferences>
    <we:reference id="wa200000113" version="1.0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A3D6C04DFD740953BA1B2B9E62D60" ma:contentTypeVersion="0" ma:contentTypeDescription="Create a new document." ma:contentTypeScope="" ma:versionID="26617cd14cd3af163c0e97ff614e5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05B35A6-8B52-46A5-AE45-B98C6459D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3258A-222C-4488-825E-7520D001F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97C89A-FD0C-431E-81F6-90225B937683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DeckTemplate_AWS</Template>
  <TotalTime>44198</TotalTime>
  <Words>1099</Words>
  <Application>Microsoft Macintosh PowerPoint</Application>
  <PresentationFormat>Custom</PresentationFormat>
  <Paragraphs>179</Paragraphs>
  <Slides>15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Amazon Ember</vt:lpstr>
      <vt:lpstr>Amazon Ember Light</vt:lpstr>
      <vt:lpstr>Amazon Ember Regular</vt:lpstr>
      <vt:lpstr>Amazon-Ember</vt:lpstr>
      <vt:lpstr>Arial</vt:lpstr>
      <vt:lpstr>Calibri</vt:lpstr>
      <vt:lpstr>Google Sans</vt:lpstr>
      <vt:lpstr>Söhne</vt:lpstr>
      <vt:lpstr>Wingdings</vt:lpstr>
      <vt:lpstr>DeckTemplate-AWS</vt:lpstr>
      <vt:lpstr>PowerPoint Presentation</vt:lpstr>
      <vt:lpstr>Introduction</vt:lpstr>
      <vt:lpstr>What is a Container?</vt:lpstr>
      <vt:lpstr>PostgreSQL In a Container</vt:lpstr>
      <vt:lpstr>Replication of PostgreSQL Database In Container</vt:lpstr>
      <vt:lpstr>Docker Demo</vt:lpstr>
      <vt:lpstr>Challenges for managing containerized databases at scale</vt:lpstr>
      <vt:lpstr>How would you solve this?</vt:lpstr>
      <vt:lpstr>What is Kubernetes?</vt:lpstr>
      <vt:lpstr>Kubernetes Components</vt:lpstr>
      <vt:lpstr>Operators in Kubernetes</vt:lpstr>
      <vt:lpstr>Managing PostgreSQL on Kubernetes with Operators</vt:lpstr>
      <vt:lpstr>PowerPoint Presentation</vt:lpstr>
      <vt:lpstr>Managing PostgreSQL on Kubernetes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384</cp:revision>
  <dcterms:created xsi:type="dcterms:W3CDTF">2016-06-17T18:22:10Z</dcterms:created>
  <dcterms:modified xsi:type="dcterms:W3CDTF">2024-03-01T16:04:00Z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</Properties>
</file>