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Roboto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Roboto-bold.fntdata"/><Relationship Id="rId23" Type="http://schemas.openxmlformats.org/officeDocument/2006/relationships/font" Target="fonts/Robot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boldItalic.fntdata"/><Relationship Id="rId25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f43e392277_0_2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f43e392277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fc444e47ae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fc444e47ae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fc444e47ae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1fc444e47ae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fc444e47ae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fc444e47ae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fc444e47ae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1fc444e47ae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fc444e47ae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1fc444e47ae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fc444e47ae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1fc444e47ae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8a5b90bbbe_0_2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18a5b90bbbe_0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f395bae17c_0_15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1f395bae17c_0_15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f43e392277_0_8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f43e392277_0_8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f43e392277_0_9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f43e392277_0_9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f43e392277_0_9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f43e392277_0_9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fc444e47a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fc444e47a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fc444e47ae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fc444e47ae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fc444e47ae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fc444e47ae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Database maintenance is a highly neglected topic in daily PostgreSQL operation. While it is a common understanding that database backups need to be done regularly and essentially, only a few users are aware of the extra work that goes into it. One of the main reasons, you don’t see many database maintenance works is the lack of in-depth knowledge of SQL itself, and being able to carry out the tasks with efficient timelines. At times, a database maintenance not done properly may go unnoticed, but when the database performance is hit; is when it turns into a real issue.</a:t>
            </a:r>
            <a:endParaRPr sz="16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fc444e47ae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fc444e47ae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50">
                <a:solidFill>
                  <a:schemeClr val="dk1"/>
                </a:solidFill>
                <a:highlight>
                  <a:srgbClr val="FFFFFF"/>
                </a:highlight>
              </a:rPr>
              <a:t>1: Vacuum is processed in PostgreSQL, which does a clean-up job of dead rows or dead tuples. It is like the defragmentation activity of dead rows/tuples or commonly known as bloat.</a:t>
            </a:r>
            <a:endParaRPr sz="13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50">
                <a:solidFill>
                  <a:schemeClr val="dk1"/>
                </a:solidFill>
                <a:highlight>
                  <a:srgbClr val="FFFFFF"/>
                </a:highlight>
              </a:rPr>
              <a:t>2: PostgreSQL maintains the old tuples versioning for visibility in a transaction via MVCC. Hence, it will not remove immediately, and due to the MVCC functionality, it keeps those versions of data unless someone tells it to remove them.</a:t>
            </a:r>
            <a:endParaRPr sz="13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50">
                <a:solidFill>
                  <a:schemeClr val="dk1"/>
                </a:solidFill>
                <a:highlight>
                  <a:srgbClr val="FFFFFF"/>
                </a:highlight>
              </a:rPr>
              <a:t>3: There is an automatic vacuum process in PostgreSQL, but many times for specific load, DBA prefers to schedule this for better performance.</a:t>
            </a:r>
            <a:endParaRPr sz="13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50">
                <a:solidFill>
                  <a:schemeClr val="dk1"/>
                </a:solidFill>
                <a:highlight>
                  <a:srgbClr val="FFFFFF"/>
                </a:highlight>
              </a:rPr>
              <a:t>4: If someone does not vacuum frequently, then database performance will go down as versions of data tuples increase. In fact, after a few days/months, it may crash due to transaction wraparound.</a:t>
            </a:r>
            <a:endParaRPr sz="13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fc444e47ae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fc444e47ae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11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>
  <p:cSld name="SECTION_HEADER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/>
          <p:nvPr>
            <p:ph type="title"/>
          </p:nvPr>
        </p:nvSpPr>
        <p:spPr>
          <a:xfrm>
            <a:off x="623888" y="1282304"/>
            <a:ext cx="7886700" cy="14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600"/>
              <a:buFont typeface="Calibri"/>
              <a:buNone/>
              <a:defRPr sz="2600">
                <a:solidFill>
                  <a:srgbClr val="0070C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idx="1" type="body"/>
          </p:nvPr>
        </p:nvSpPr>
        <p:spPr>
          <a:xfrm>
            <a:off x="623888" y="2889647"/>
            <a:ext cx="7886700" cy="7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C8C8C"/>
              </a:buClr>
              <a:buSzPts val="1800"/>
              <a:buNone/>
              <a:defRPr sz="1800">
                <a:solidFill>
                  <a:srgbClr val="8C8C8C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C8C8C"/>
              </a:buClr>
              <a:buSzPts val="1500"/>
              <a:buNone/>
              <a:defRPr sz="1500">
                <a:solidFill>
                  <a:srgbClr val="8C8C8C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C8C8C"/>
              </a:buClr>
              <a:buSzPts val="1400"/>
              <a:buNone/>
              <a:defRPr sz="1400">
                <a:solidFill>
                  <a:srgbClr val="8C8C8C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C8C8C"/>
              </a:buClr>
              <a:buSzPts val="1200"/>
              <a:buNone/>
              <a:defRPr sz="1200">
                <a:solidFill>
                  <a:srgbClr val="8C8C8C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C8C8C"/>
              </a:buClr>
              <a:buSzPts val="1200"/>
              <a:buNone/>
              <a:defRPr sz="1200">
                <a:solidFill>
                  <a:srgbClr val="8C8C8C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C8C8C"/>
              </a:buClr>
              <a:buSzPts val="1200"/>
              <a:buNone/>
              <a:defRPr sz="1200">
                <a:solidFill>
                  <a:srgbClr val="8C8C8C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C8C8C"/>
              </a:buClr>
              <a:buSzPts val="1200"/>
              <a:buNone/>
              <a:defRPr sz="1200">
                <a:solidFill>
                  <a:srgbClr val="8C8C8C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C8C8C"/>
              </a:buClr>
              <a:buSzPts val="1200"/>
              <a:buNone/>
              <a:defRPr sz="1200">
                <a:solidFill>
                  <a:srgbClr val="8C8C8C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C8C8C"/>
              </a:buClr>
              <a:buSzPts val="1200"/>
              <a:buNone/>
              <a:defRPr sz="1200">
                <a:solidFill>
                  <a:srgbClr val="8C8C8C"/>
                </a:solidFill>
              </a:defRPr>
            </a:lvl9pPr>
          </a:lstStyle>
          <a:p/>
        </p:txBody>
      </p:sp>
      <p:sp>
        <p:nvSpPr>
          <p:cNvPr id="84" name="Google Shape;84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3"/>
          <p:cNvSpPr txBox="1"/>
          <p:nvPr>
            <p:ph idx="11" type="ftr"/>
          </p:nvPr>
        </p:nvSpPr>
        <p:spPr>
          <a:xfrm>
            <a:off x="3028950" y="4767263"/>
            <a:ext cx="2050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3"/>
          <p:cNvSpPr txBox="1"/>
          <p:nvPr>
            <p:ph idx="12" type="sldNum"/>
          </p:nvPr>
        </p:nvSpPr>
        <p:spPr>
          <a:xfrm>
            <a:off x="534531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8C8C8C"/>
              </a:buClr>
              <a:buSzPts val="900"/>
              <a:buFont typeface="Calibri"/>
              <a:buNone/>
              <a:defRPr/>
            </a:lvl1pPr>
            <a:lvl2pPr indent="0" lvl="1" marL="0" rtl="0" algn="r">
              <a:spcBef>
                <a:spcPts val="0"/>
              </a:spcBef>
              <a:spcAft>
                <a:spcPts val="0"/>
              </a:spcAft>
              <a:buClr>
                <a:srgbClr val="8C8C8C"/>
              </a:buClr>
              <a:buSzPts val="900"/>
              <a:buFont typeface="Calibri"/>
              <a:buNone/>
              <a:defRPr/>
            </a:lvl2pPr>
            <a:lvl3pPr indent="0" lvl="2" marL="0" rtl="0" algn="r">
              <a:spcBef>
                <a:spcPts val="0"/>
              </a:spcBef>
              <a:spcAft>
                <a:spcPts val="0"/>
              </a:spcAft>
              <a:buClr>
                <a:srgbClr val="8C8C8C"/>
              </a:buClr>
              <a:buSzPts val="900"/>
              <a:buFont typeface="Calibri"/>
              <a:buNone/>
              <a:defRPr/>
            </a:lvl3pPr>
            <a:lvl4pPr indent="0" lvl="3" marL="0" rtl="0" algn="r">
              <a:spcBef>
                <a:spcPts val="0"/>
              </a:spcBef>
              <a:spcAft>
                <a:spcPts val="0"/>
              </a:spcAft>
              <a:buClr>
                <a:srgbClr val="8C8C8C"/>
              </a:buClr>
              <a:buSzPts val="900"/>
              <a:buFont typeface="Calibri"/>
              <a:buNone/>
              <a:defRPr/>
            </a:lvl4pPr>
            <a:lvl5pPr indent="0" lvl="4" marL="0" rtl="0" algn="r">
              <a:spcBef>
                <a:spcPts val="0"/>
              </a:spcBef>
              <a:spcAft>
                <a:spcPts val="0"/>
              </a:spcAft>
              <a:buClr>
                <a:srgbClr val="8C8C8C"/>
              </a:buClr>
              <a:buSzPts val="900"/>
              <a:buFont typeface="Calibri"/>
              <a:buNone/>
              <a:defRPr/>
            </a:lvl5pPr>
            <a:lvl6pPr indent="0" lvl="5" marL="0" rtl="0" algn="r">
              <a:spcBef>
                <a:spcPts val="0"/>
              </a:spcBef>
              <a:spcAft>
                <a:spcPts val="0"/>
              </a:spcAft>
              <a:buClr>
                <a:srgbClr val="8C8C8C"/>
              </a:buClr>
              <a:buSzPts val="900"/>
              <a:buFont typeface="Calibri"/>
              <a:buNone/>
              <a:defRPr/>
            </a:lvl6pPr>
            <a:lvl7pPr indent="0" lvl="6" marL="0" rtl="0" algn="r">
              <a:spcBef>
                <a:spcPts val="0"/>
              </a:spcBef>
              <a:spcAft>
                <a:spcPts val="0"/>
              </a:spcAft>
              <a:buClr>
                <a:srgbClr val="8C8C8C"/>
              </a:buClr>
              <a:buSzPts val="900"/>
              <a:buFont typeface="Calibri"/>
              <a:buNone/>
              <a:defRPr/>
            </a:lvl7pPr>
            <a:lvl8pPr indent="0" lvl="7" marL="0" rtl="0" algn="r">
              <a:spcBef>
                <a:spcPts val="0"/>
              </a:spcBef>
              <a:spcAft>
                <a:spcPts val="0"/>
              </a:spcAft>
              <a:buClr>
                <a:srgbClr val="8C8C8C"/>
              </a:buClr>
              <a:buSzPts val="900"/>
              <a:buFont typeface="Calibri"/>
              <a:buNone/>
              <a:defRPr/>
            </a:lvl8pPr>
            <a:lvl9pPr indent="0" lvl="8" marL="0" rtl="0" algn="r">
              <a:spcBef>
                <a:spcPts val="0"/>
              </a:spcBef>
              <a:spcAft>
                <a:spcPts val="0"/>
              </a:spcAft>
              <a:buClr>
                <a:srgbClr val="8C8C8C"/>
              </a:buClr>
              <a:buSzPts val="900"/>
              <a:buFont typeface="Calibri"/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9" name="Google Shape;89;p14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90" name="Google Shape;90;p1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91" name="Google Shape;91;p1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92" name="Google Shape;92;p1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3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9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p9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5" Type="http://schemas.openxmlformats.org/officeDocument/2006/relationships/image" Target="../media/image4.png"/><Relationship Id="rId6" Type="http://schemas.openxmlformats.org/officeDocument/2006/relationships/image" Target="../media/image3.png"/><Relationship Id="rId7" Type="http://schemas.openxmlformats.org/officeDocument/2006/relationships/image" Target="../media/image8.jpg"/><Relationship Id="rId8" Type="http://schemas.openxmlformats.org/officeDocument/2006/relationships/image" Target="../media/image1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/>
          <p:nvPr>
            <p:ph type="title"/>
          </p:nvPr>
        </p:nvSpPr>
        <p:spPr>
          <a:xfrm>
            <a:off x="623888" y="1282304"/>
            <a:ext cx="7886700" cy="14991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highlight>
                  <a:srgbClr val="FCFCFC"/>
                </a:highlight>
              </a:rPr>
              <a:t>How Unused Index, Fragmentation and Idle Connection Can Slow Down DB Performance</a:t>
            </a:r>
            <a:endParaRPr sz="2800">
              <a:solidFill>
                <a:schemeClr val="dk1"/>
              </a:solidFill>
              <a:highlight>
                <a:srgbClr val="FCFCFC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5"/>
          <p:cNvSpPr txBox="1"/>
          <p:nvPr>
            <p:ph idx="1" type="body"/>
          </p:nvPr>
        </p:nvSpPr>
        <p:spPr>
          <a:xfrm>
            <a:off x="568113" y="3475097"/>
            <a:ext cx="7886700" cy="788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  <a:highlight>
                  <a:srgbClr val="FCFCFC"/>
                </a:highlight>
              </a:rPr>
              <a:t>Veerendra Pulapa - Technical Consultant</a:t>
            </a:r>
            <a:endParaRPr b="1" sz="1700">
              <a:solidFill>
                <a:schemeClr val="dk1"/>
              </a:solidFill>
              <a:highlight>
                <a:srgbClr val="FCFCFC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4"/>
          <p:cNvSpPr txBox="1"/>
          <p:nvPr>
            <p:ph type="title"/>
          </p:nvPr>
        </p:nvSpPr>
        <p:spPr>
          <a:xfrm>
            <a:off x="628650" y="273848"/>
            <a:ext cx="7886700" cy="7341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Fragmentation</a:t>
            </a:r>
            <a:endParaRPr/>
          </a:p>
        </p:txBody>
      </p:sp>
      <p:sp>
        <p:nvSpPr>
          <p:cNvPr id="176" name="Google Shape;176;p24"/>
          <p:cNvSpPr txBox="1"/>
          <p:nvPr>
            <p:ph idx="1" type="body"/>
          </p:nvPr>
        </p:nvSpPr>
        <p:spPr>
          <a:xfrm>
            <a:off x="555775" y="1056625"/>
            <a:ext cx="45885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17500" lvl="0" marL="45720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Fragmentation allow user to control where data is stored at table level.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a block of data is being read in Postgres by one transaction, a second transaction may be in the process of updating or deleting it.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deletes and updates accumulate as many dead tuples. This collection of dead tuples is what we refer to as “bloat”.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Large amount of dead tuple will be degrade the performance.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7" name="Google Shape;177;p24"/>
          <p:cNvGrpSpPr/>
          <p:nvPr/>
        </p:nvGrpSpPr>
        <p:grpSpPr>
          <a:xfrm>
            <a:off x="0" y="4703867"/>
            <a:ext cx="9144000" cy="448597"/>
            <a:chOff x="0" y="6274676"/>
            <a:chExt cx="12192000" cy="583200"/>
          </a:xfrm>
        </p:grpSpPr>
        <p:sp>
          <p:nvSpPr>
            <p:cNvPr id="178" name="Google Shape;178;p24"/>
            <p:cNvSpPr/>
            <p:nvPr/>
          </p:nvSpPr>
          <p:spPr>
            <a:xfrm>
              <a:off x="0" y="6274676"/>
              <a:ext cx="12192000" cy="583200"/>
            </a:xfrm>
            <a:prstGeom prst="rect">
              <a:avLst/>
            </a:prstGeom>
            <a:solidFill>
              <a:srgbClr val="1249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79" name="Google Shape;179;p2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710041" y="6455440"/>
              <a:ext cx="1282262" cy="24110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0" name="Google Shape;18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53600" y="1519375"/>
            <a:ext cx="3597625" cy="210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identify and control?</a:t>
            </a:r>
            <a:endParaRPr/>
          </a:p>
        </p:txBody>
      </p:sp>
      <p:sp>
        <p:nvSpPr>
          <p:cNvPr id="186" name="Google Shape;186;p2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gstattuple </a:t>
            </a: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extension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○"/>
            </a:pPr>
            <a:r>
              <a:rPr lang="en" sz="1250">
                <a:solidFill>
                  <a:srgbClr val="282F3A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CREATE EXTENSION pgstattuple;</a:t>
            </a:r>
            <a:endParaRPr sz="1250">
              <a:solidFill>
                <a:srgbClr val="282F3A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07975" lvl="1" marL="914400" rtl="0" algn="l">
              <a:spcBef>
                <a:spcPts val="0"/>
              </a:spcBef>
              <a:spcAft>
                <a:spcPts val="0"/>
              </a:spcAft>
              <a:buClr>
                <a:srgbClr val="282F3A"/>
              </a:buClr>
              <a:buSzPts val="1250"/>
              <a:buFont typeface="Calibri"/>
              <a:buChar char="○"/>
            </a:pPr>
            <a:r>
              <a:rPr lang="en" sz="1250">
                <a:solidFill>
                  <a:srgbClr val="282F3A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Select pgstattuple(&lt;table&gt;);</a:t>
            </a:r>
            <a:endParaRPr sz="1250">
              <a:solidFill>
                <a:srgbClr val="282F3A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07975" lvl="1" marL="914400" rtl="0" algn="l">
              <a:spcBef>
                <a:spcPts val="0"/>
              </a:spcBef>
              <a:spcAft>
                <a:spcPts val="0"/>
              </a:spcAft>
              <a:buClr>
                <a:srgbClr val="282F3A"/>
              </a:buClr>
              <a:buSzPts val="1250"/>
              <a:buFont typeface="Calibri"/>
              <a:buChar char="○"/>
            </a:pPr>
            <a:r>
              <a:rPr lang="en" sz="1250">
                <a:solidFill>
                  <a:srgbClr val="282F3A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Sample output:</a:t>
            </a:r>
            <a:endParaRPr sz="1250">
              <a:solidFill>
                <a:srgbClr val="282F3A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82F3A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9144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grpSp>
        <p:nvGrpSpPr>
          <p:cNvPr id="187" name="Google Shape;187;p25"/>
          <p:cNvGrpSpPr/>
          <p:nvPr/>
        </p:nvGrpSpPr>
        <p:grpSpPr>
          <a:xfrm>
            <a:off x="0" y="4703867"/>
            <a:ext cx="9144000" cy="448597"/>
            <a:chOff x="0" y="6274676"/>
            <a:chExt cx="12192000" cy="583200"/>
          </a:xfrm>
        </p:grpSpPr>
        <p:sp>
          <p:nvSpPr>
            <p:cNvPr id="188" name="Google Shape;188;p25"/>
            <p:cNvSpPr/>
            <p:nvPr/>
          </p:nvSpPr>
          <p:spPr>
            <a:xfrm>
              <a:off x="0" y="6274676"/>
              <a:ext cx="12192000" cy="583200"/>
            </a:xfrm>
            <a:prstGeom prst="rect">
              <a:avLst/>
            </a:prstGeom>
            <a:solidFill>
              <a:srgbClr val="1249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89" name="Google Shape;189;p2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710041" y="6455440"/>
              <a:ext cx="1282262" cy="24110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90" name="Google Shape;19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9513" y="2362650"/>
            <a:ext cx="3924238" cy="213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Unused Index</a:t>
            </a:r>
            <a:endParaRPr/>
          </a:p>
        </p:txBody>
      </p:sp>
      <p:sp>
        <p:nvSpPr>
          <p:cNvPr id="196" name="Google Shape;196;p26"/>
          <p:cNvSpPr txBox="1"/>
          <p:nvPr>
            <p:ph idx="1" type="body"/>
          </p:nvPr>
        </p:nvSpPr>
        <p:spPr>
          <a:xfrm>
            <a:off x="628650" y="1369225"/>
            <a:ext cx="4020300" cy="2268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Calibri"/>
              <a:buChar char="●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Index are not always useful.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200"/>
              <a:buFont typeface="Calibri"/>
              <a:buChar char="●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you sure index increase your data retrieval process?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SzPts val="1200"/>
              <a:buFont typeface="Calibri"/>
              <a:buChar char="●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 deleted unused index.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7" name="Google Shape;197;p26"/>
          <p:cNvGrpSpPr/>
          <p:nvPr/>
        </p:nvGrpSpPr>
        <p:grpSpPr>
          <a:xfrm>
            <a:off x="0" y="4703867"/>
            <a:ext cx="9144000" cy="448597"/>
            <a:chOff x="0" y="6274676"/>
            <a:chExt cx="12192000" cy="583200"/>
          </a:xfrm>
        </p:grpSpPr>
        <p:sp>
          <p:nvSpPr>
            <p:cNvPr id="198" name="Google Shape;198;p26"/>
            <p:cNvSpPr/>
            <p:nvPr/>
          </p:nvSpPr>
          <p:spPr>
            <a:xfrm>
              <a:off x="0" y="6274676"/>
              <a:ext cx="12192000" cy="583200"/>
            </a:xfrm>
            <a:prstGeom prst="rect">
              <a:avLst/>
            </a:prstGeom>
            <a:solidFill>
              <a:srgbClr val="1249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99" name="Google Shape;199;p2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710041" y="6455440"/>
              <a:ext cx="1282262" cy="24110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0" name="Google Shape;20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8950" y="1059844"/>
            <a:ext cx="4190250" cy="2887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7"/>
          <p:cNvSpPr txBox="1"/>
          <p:nvPr>
            <p:ph idx="1" type="body"/>
          </p:nvPr>
        </p:nvSpPr>
        <p:spPr>
          <a:xfrm>
            <a:off x="628650" y="69702"/>
            <a:ext cx="7886700" cy="4563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74151"/>
                </a:solidFill>
                <a:highlight>
                  <a:srgbClr val="FCFCFC"/>
                </a:highlight>
                <a:latin typeface="Calibri"/>
                <a:ea typeface="Calibri"/>
                <a:cs typeface="Calibri"/>
                <a:sym typeface="Calibri"/>
              </a:rPr>
              <a:t>What?</a:t>
            </a:r>
            <a:endParaRPr sz="2000">
              <a:solidFill>
                <a:srgbClr val="374151"/>
              </a:solidFill>
              <a:highlight>
                <a:srgbClr val="FCFCFC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Clr>
                <a:srgbClr val="374151"/>
              </a:buClr>
              <a:buSzPts val="2000"/>
              <a:buFont typeface="Calibri"/>
              <a:buChar char="●"/>
            </a:pPr>
            <a:r>
              <a:rPr lang="en" sz="2000">
                <a:solidFill>
                  <a:srgbClr val="374151"/>
                </a:solidFill>
                <a:highlight>
                  <a:srgbClr val="FCFCFC"/>
                </a:highlight>
                <a:latin typeface="Calibri"/>
                <a:ea typeface="Calibri"/>
                <a:cs typeface="Calibri"/>
                <a:sym typeface="Calibri"/>
              </a:rPr>
              <a:t>Increased write time</a:t>
            </a:r>
            <a:endParaRPr sz="2000">
              <a:solidFill>
                <a:srgbClr val="374151"/>
              </a:solidFill>
              <a:highlight>
                <a:srgbClr val="FCFCFC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2000"/>
              <a:buFont typeface="Calibri"/>
              <a:buChar char="●"/>
            </a:pPr>
            <a:r>
              <a:rPr lang="en" sz="2000">
                <a:solidFill>
                  <a:srgbClr val="374151"/>
                </a:solidFill>
                <a:highlight>
                  <a:srgbClr val="FCFCFC"/>
                </a:highlight>
                <a:latin typeface="Calibri"/>
                <a:ea typeface="Calibri"/>
                <a:cs typeface="Calibri"/>
                <a:sym typeface="Calibri"/>
              </a:rPr>
              <a:t>Increased query time</a:t>
            </a:r>
            <a:endParaRPr sz="2000">
              <a:solidFill>
                <a:srgbClr val="374151"/>
              </a:solidFill>
              <a:highlight>
                <a:srgbClr val="FCFCFC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2000"/>
              <a:buFont typeface="Calibri"/>
              <a:buChar char="●"/>
            </a:pPr>
            <a:r>
              <a:rPr lang="en" sz="2000">
                <a:solidFill>
                  <a:srgbClr val="374151"/>
                </a:solidFill>
                <a:highlight>
                  <a:srgbClr val="FCFCFC"/>
                </a:highlight>
                <a:latin typeface="Calibri"/>
                <a:ea typeface="Calibri"/>
                <a:cs typeface="Calibri"/>
                <a:sym typeface="Calibri"/>
              </a:rPr>
              <a:t>Increased maintenance overhead</a:t>
            </a:r>
            <a:endParaRPr sz="2000">
              <a:solidFill>
                <a:srgbClr val="374151"/>
              </a:solidFill>
              <a:highlight>
                <a:srgbClr val="FCFCFC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2000"/>
              <a:buFont typeface="Calibri"/>
              <a:buChar char="●"/>
            </a:pPr>
            <a:r>
              <a:rPr lang="en" sz="2000">
                <a:solidFill>
                  <a:srgbClr val="374151"/>
                </a:solidFill>
                <a:highlight>
                  <a:srgbClr val="FCFCFC"/>
                </a:highlight>
                <a:latin typeface="Calibri"/>
                <a:ea typeface="Calibri"/>
                <a:cs typeface="Calibri"/>
                <a:sym typeface="Calibri"/>
              </a:rPr>
              <a:t>Increased disk space usage</a:t>
            </a:r>
            <a:endParaRPr sz="2000">
              <a:solidFill>
                <a:srgbClr val="374151"/>
              </a:solidFill>
              <a:highlight>
                <a:srgbClr val="FCFCFC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74151"/>
                </a:solidFill>
                <a:highlight>
                  <a:srgbClr val="FCFCFC"/>
                </a:highlight>
                <a:latin typeface="Calibri"/>
                <a:ea typeface="Calibri"/>
                <a:cs typeface="Calibri"/>
                <a:sym typeface="Calibri"/>
              </a:rPr>
              <a:t>How?</a:t>
            </a:r>
            <a:endParaRPr sz="2000">
              <a:solidFill>
                <a:srgbClr val="374151"/>
              </a:solidFill>
              <a:highlight>
                <a:srgbClr val="FCFCFC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Clr>
                <a:srgbClr val="374151"/>
              </a:buClr>
              <a:buSzPts val="2000"/>
              <a:buFont typeface="Calibri"/>
              <a:buChar char="●"/>
            </a:pPr>
            <a:r>
              <a:rPr lang="en" sz="2000">
                <a:solidFill>
                  <a:srgbClr val="374151"/>
                </a:solidFill>
                <a:highlight>
                  <a:srgbClr val="FCFCFC"/>
                </a:highlight>
                <a:latin typeface="Calibri"/>
                <a:ea typeface="Calibri"/>
                <a:cs typeface="Calibri"/>
                <a:sym typeface="Calibri"/>
              </a:rPr>
              <a:t>Pg_stat_user_indexes</a:t>
            </a:r>
            <a:endParaRPr sz="1200">
              <a:solidFill>
                <a:srgbClr val="374151"/>
              </a:solidFill>
              <a:highlight>
                <a:srgbClr val="FCFCFC"/>
              </a:highlight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2E95D3"/>
                </a:solidFill>
                <a:highlight>
                  <a:srgbClr val="000000"/>
                </a:highlight>
                <a:latin typeface="Courier New"/>
                <a:ea typeface="Courier New"/>
                <a:cs typeface="Courier New"/>
                <a:sym typeface="Courier New"/>
              </a:rPr>
              <a:t>SELECT</a:t>
            </a:r>
            <a:r>
              <a:rPr lang="en" sz="1050">
                <a:solidFill>
                  <a:srgbClr val="FFFFFF"/>
                </a:solidFill>
                <a:highlight>
                  <a:srgbClr val="000000"/>
                </a:highlight>
                <a:latin typeface="Courier New"/>
                <a:ea typeface="Courier New"/>
                <a:cs typeface="Courier New"/>
                <a:sym typeface="Courier New"/>
              </a:rPr>
              <a:t> schemaname, relname, indexrelname, idx_scan, idx_tup_read, idx_tup_fetch</a:t>
            </a:r>
            <a:endParaRPr sz="1050">
              <a:solidFill>
                <a:srgbClr val="FFFFFF"/>
              </a:solidFill>
              <a:highlight>
                <a:srgbClr val="000000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2E95D3"/>
                </a:solidFill>
                <a:highlight>
                  <a:srgbClr val="000000"/>
                </a:highlight>
                <a:latin typeface="Courier New"/>
                <a:ea typeface="Courier New"/>
                <a:cs typeface="Courier New"/>
                <a:sym typeface="Courier New"/>
              </a:rPr>
              <a:t>FROM</a:t>
            </a:r>
            <a:r>
              <a:rPr lang="en" sz="1050">
                <a:solidFill>
                  <a:srgbClr val="FFFFFF"/>
                </a:solidFill>
                <a:highlight>
                  <a:srgbClr val="000000"/>
                </a:highlight>
                <a:latin typeface="Courier New"/>
                <a:ea typeface="Courier New"/>
                <a:cs typeface="Courier New"/>
                <a:sym typeface="Courier New"/>
              </a:rPr>
              <a:t> pg_stat_user_indexes</a:t>
            </a:r>
            <a:endParaRPr sz="1050">
              <a:solidFill>
                <a:srgbClr val="FFFFFF"/>
              </a:solidFill>
              <a:highlight>
                <a:srgbClr val="000000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2E95D3"/>
                </a:solidFill>
                <a:highlight>
                  <a:srgbClr val="000000"/>
                </a:highlight>
                <a:latin typeface="Courier New"/>
                <a:ea typeface="Courier New"/>
                <a:cs typeface="Courier New"/>
                <a:sym typeface="Courier New"/>
              </a:rPr>
              <a:t>WHERE</a:t>
            </a:r>
            <a:r>
              <a:rPr lang="en" sz="1050">
                <a:solidFill>
                  <a:srgbClr val="FFFFFF"/>
                </a:solidFill>
                <a:highlight>
                  <a:srgbClr val="000000"/>
                </a:highlight>
                <a:latin typeface="Courier New"/>
                <a:ea typeface="Courier New"/>
                <a:cs typeface="Courier New"/>
                <a:sym typeface="Courier New"/>
              </a:rPr>
              <a:t> idx_scan = </a:t>
            </a:r>
            <a:r>
              <a:rPr lang="en" sz="1050">
                <a:solidFill>
                  <a:srgbClr val="DF3079"/>
                </a:solidFill>
                <a:highlight>
                  <a:srgbClr val="000000"/>
                </a:highlight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" sz="1050">
                <a:solidFill>
                  <a:srgbClr val="FFFFFF"/>
                </a:solidFill>
                <a:highlight>
                  <a:srgbClr val="000000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050">
              <a:solidFill>
                <a:srgbClr val="FFFFFF"/>
              </a:solidFill>
              <a:highlight>
                <a:srgbClr val="000000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Clr>
                <a:srgbClr val="374151"/>
              </a:buClr>
              <a:buSzPts val="2000"/>
              <a:buFont typeface="Calibri"/>
              <a:buChar char="●"/>
            </a:pPr>
            <a:r>
              <a:rPr lang="en" sz="2000">
                <a:solidFill>
                  <a:srgbClr val="374151"/>
                </a:solidFill>
                <a:highlight>
                  <a:srgbClr val="FCFCFC"/>
                </a:highlight>
                <a:latin typeface="Calibri"/>
                <a:ea typeface="Calibri"/>
                <a:cs typeface="Calibri"/>
                <a:sym typeface="Calibri"/>
              </a:rPr>
              <a:t>Monitor performance metrics</a:t>
            </a:r>
            <a:endParaRPr sz="2000">
              <a:solidFill>
                <a:srgbClr val="374151"/>
              </a:solidFill>
              <a:highlight>
                <a:srgbClr val="FCFCFC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2000"/>
              <a:buFont typeface="Calibri"/>
              <a:buChar char="●"/>
            </a:pPr>
            <a:r>
              <a:rPr lang="en" sz="2000">
                <a:solidFill>
                  <a:srgbClr val="374151"/>
                </a:solidFill>
                <a:highlight>
                  <a:srgbClr val="FCFCFC"/>
                </a:highlight>
                <a:latin typeface="Calibri"/>
                <a:ea typeface="Calibri"/>
                <a:cs typeface="Calibri"/>
                <a:sym typeface="Calibri"/>
              </a:rPr>
              <a:t>Analyze query plans</a:t>
            </a:r>
            <a:endParaRPr sz="2000">
              <a:solidFill>
                <a:srgbClr val="374151"/>
              </a:solidFill>
              <a:highlight>
                <a:srgbClr val="FCFCFC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050">
              <a:solidFill>
                <a:srgbClr val="FFFFFF"/>
              </a:solidFill>
              <a:highlight>
                <a:srgbClr val="000000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grpSp>
        <p:nvGrpSpPr>
          <p:cNvPr id="206" name="Google Shape;206;p27"/>
          <p:cNvGrpSpPr/>
          <p:nvPr/>
        </p:nvGrpSpPr>
        <p:grpSpPr>
          <a:xfrm>
            <a:off x="0" y="4703867"/>
            <a:ext cx="9144000" cy="448597"/>
            <a:chOff x="0" y="6274676"/>
            <a:chExt cx="12192000" cy="583200"/>
          </a:xfrm>
        </p:grpSpPr>
        <p:sp>
          <p:nvSpPr>
            <p:cNvPr id="207" name="Google Shape;207;p27"/>
            <p:cNvSpPr/>
            <p:nvPr/>
          </p:nvSpPr>
          <p:spPr>
            <a:xfrm>
              <a:off x="0" y="6274676"/>
              <a:ext cx="12192000" cy="583200"/>
            </a:xfrm>
            <a:prstGeom prst="rect">
              <a:avLst/>
            </a:prstGeom>
            <a:solidFill>
              <a:srgbClr val="1249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08" name="Google Shape;208;p2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710041" y="6455440"/>
              <a:ext cx="1282262" cy="24110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8"/>
          <p:cNvSpPr txBox="1"/>
          <p:nvPr>
            <p:ph type="title"/>
          </p:nvPr>
        </p:nvSpPr>
        <p:spPr>
          <a:xfrm>
            <a:off x="628650" y="273848"/>
            <a:ext cx="7886700" cy="697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Idle Connection</a:t>
            </a:r>
            <a:endParaRPr/>
          </a:p>
        </p:txBody>
      </p:sp>
      <p:sp>
        <p:nvSpPr>
          <p:cNvPr id="214" name="Google Shape;214;p28"/>
          <p:cNvSpPr txBox="1"/>
          <p:nvPr>
            <p:ph idx="1" type="body"/>
          </p:nvPr>
        </p:nvSpPr>
        <p:spPr>
          <a:xfrm>
            <a:off x="628650" y="869400"/>
            <a:ext cx="4020300" cy="37299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-317500" lvl="0" marL="457200" rtl="0" algn="just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Connection established 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between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process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Session 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looks for the required page in its own shared buffers.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it can’t find the page in shared buffers, it fetches the page from the operating system (OS) cache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the count of the PostgreSQL connections increases, the free memory available for the OS cache goes down.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the instance is low on free memory, it starts using the swap space, which is again on the storage volume and therefore slow.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5" name="Google Shape;215;p28"/>
          <p:cNvGrpSpPr/>
          <p:nvPr/>
        </p:nvGrpSpPr>
        <p:grpSpPr>
          <a:xfrm>
            <a:off x="0" y="4703867"/>
            <a:ext cx="9144000" cy="448597"/>
            <a:chOff x="0" y="6274676"/>
            <a:chExt cx="12192000" cy="583200"/>
          </a:xfrm>
        </p:grpSpPr>
        <p:sp>
          <p:nvSpPr>
            <p:cNvPr id="216" name="Google Shape;216;p28"/>
            <p:cNvSpPr/>
            <p:nvPr/>
          </p:nvSpPr>
          <p:spPr>
            <a:xfrm>
              <a:off x="0" y="6274676"/>
              <a:ext cx="12192000" cy="583200"/>
            </a:xfrm>
            <a:prstGeom prst="rect">
              <a:avLst/>
            </a:prstGeom>
            <a:solidFill>
              <a:srgbClr val="1249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7" name="Google Shape;217;p2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710041" y="6455440"/>
              <a:ext cx="1282262" cy="24110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18" name="Google Shape;21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2200" y="1608548"/>
            <a:ext cx="4190250" cy="19263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and what?</a:t>
            </a:r>
            <a:endParaRPr/>
          </a:p>
        </p:txBody>
      </p:sp>
      <p:sp>
        <p:nvSpPr>
          <p:cNvPr id="224" name="Google Shape;224;p29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Connection Pooling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Long-Running Queries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Session Management</a:t>
            </a:r>
            <a:endParaRPr/>
          </a:p>
        </p:txBody>
      </p:sp>
      <p:grpSp>
        <p:nvGrpSpPr>
          <p:cNvPr id="225" name="Google Shape;225;p29"/>
          <p:cNvGrpSpPr/>
          <p:nvPr/>
        </p:nvGrpSpPr>
        <p:grpSpPr>
          <a:xfrm>
            <a:off x="0" y="4703867"/>
            <a:ext cx="9144000" cy="448597"/>
            <a:chOff x="0" y="6274676"/>
            <a:chExt cx="12192000" cy="583200"/>
          </a:xfrm>
        </p:grpSpPr>
        <p:sp>
          <p:nvSpPr>
            <p:cNvPr id="226" name="Google Shape;226;p29"/>
            <p:cNvSpPr/>
            <p:nvPr/>
          </p:nvSpPr>
          <p:spPr>
            <a:xfrm>
              <a:off x="0" y="6274676"/>
              <a:ext cx="12192000" cy="583200"/>
            </a:xfrm>
            <a:prstGeom prst="rect">
              <a:avLst/>
            </a:prstGeom>
            <a:solidFill>
              <a:srgbClr val="1249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27" name="Google Shape;227;p2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710041" y="6455440"/>
              <a:ext cx="1282262" cy="24110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Google Shape;232;p30"/>
          <p:cNvGrpSpPr/>
          <p:nvPr/>
        </p:nvGrpSpPr>
        <p:grpSpPr>
          <a:xfrm>
            <a:off x="0" y="4703867"/>
            <a:ext cx="9144000" cy="448597"/>
            <a:chOff x="0" y="6274676"/>
            <a:chExt cx="12192000" cy="583200"/>
          </a:xfrm>
        </p:grpSpPr>
        <p:sp>
          <p:nvSpPr>
            <p:cNvPr id="233" name="Google Shape;233;p30"/>
            <p:cNvSpPr/>
            <p:nvPr/>
          </p:nvSpPr>
          <p:spPr>
            <a:xfrm>
              <a:off x="0" y="6274676"/>
              <a:ext cx="12192000" cy="583200"/>
            </a:xfrm>
            <a:prstGeom prst="rect">
              <a:avLst/>
            </a:prstGeom>
            <a:solidFill>
              <a:srgbClr val="1249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34" name="Google Shape;234;p3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710041" y="6455440"/>
              <a:ext cx="1282262" cy="24110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5" name="Google Shape;235;p3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Recomdentation </a:t>
            </a:r>
            <a:endParaRPr/>
          </a:p>
        </p:txBody>
      </p:sp>
      <p:sp>
        <p:nvSpPr>
          <p:cNvPr id="236" name="Google Shape;236;p30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Calibri"/>
              <a:buChar char="●"/>
            </a:pPr>
            <a:r>
              <a:rPr lang="en" sz="1700">
                <a:solidFill>
                  <a:srgbClr val="37415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Optimize queries</a:t>
            </a:r>
            <a:endParaRPr sz="1700">
              <a:solidFill>
                <a:srgbClr val="37415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700"/>
              <a:buFont typeface="Calibri"/>
              <a:buChar char="●"/>
            </a:pPr>
            <a:r>
              <a:rPr lang="en" sz="1700">
                <a:solidFill>
                  <a:srgbClr val="37415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Indexing</a:t>
            </a:r>
            <a:endParaRPr sz="1700">
              <a:solidFill>
                <a:srgbClr val="37415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700"/>
              <a:buFont typeface="Calibri"/>
              <a:buChar char="●"/>
            </a:pPr>
            <a:r>
              <a:rPr lang="en" sz="1700">
                <a:solidFill>
                  <a:srgbClr val="37415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Vacuum and Analyze </a:t>
            </a:r>
            <a:endParaRPr sz="1700">
              <a:solidFill>
                <a:srgbClr val="37415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700"/>
              <a:buFont typeface="Calibri"/>
              <a:buChar char="●"/>
            </a:pPr>
            <a:r>
              <a:rPr lang="en" sz="1700">
                <a:solidFill>
                  <a:srgbClr val="37415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Increase memory</a:t>
            </a:r>
            <a:endParaRPr sz="1700">
              <a:solidFill>
                <a:srgbClr val="37415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700"/>
              <a:buFont typeface="Calibri"/>
              <a:buChar char="●"/>
            </a:pPr>
            <a:r>
              <a:rPr lang="en" sz="1700">
                <a:solidFill>
                  <a:srgbClr val="37415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Configure PostgreSQL</a:t>
            </a:r>
            <a:endParaRPr sz="1700">
              <a:solidFill>
                <a:srgbClr val="37415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700"/>
              <a:buFont typeface="Calibri"/>
              <a:buChar char="●"/>
            </a:pPr>
            <a:r>
              <a:rPr lang="en" sz="1700">
                <a:solidFill>
                  <a:srgbClr val="37415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Upgrade hardware</a:t>
            </a:r>
            <a:endParaRPr sz="1700">
              <a:solidFill>
                <a:srgbClr val="37415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700"/>
              <a:buFont typeface="Calibri"/>
              <a:buChar char="●"/>
            </a:pPr>
            <a:r>
              <a:rPr lang="en" sz="1700">
                <a:solidFill>
                  <a:srgbClr val="37415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Use partitioning</a:t>
            </a:r>
            <a:endParaRPr sz="1700">
              <a:solidFill>
                <a:srgbClr val="37415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Roboto"/>
              <a:buChar char="●"/>
            </a:pPr>
            <a:r>
              <a:rPr lang="en" sz="1700">
                <a:solidFill>
                  <a:srgbClr val="37415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Use connection pooling</a:t>
            </a:r>
            <a:endParaRPr sz="1700">
              <a:solidFill>
                <a:srgbClr val="37415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Roboto"/>
              <a:buChar char="●"/>
            </a:pPr>
            <a:r>
              <a:rPr lang="en" sz="1700">
                <a:solidFill>
                  <a:srgbClr val="37415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Use a caching layer</a:t>
            </a:r>
            <a:endParaRPr sz="1700">
              <a:solidFill>
                <a:srgbClr val="37415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Roboto"/>
              <a:buChar char="●"/>
            </a:pPr>
            <a:r>
              <a:rPr lang="en" sz="1700">
                <a:solidFill>
                  <a:srgbClr val="37415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Use a content delivery network (CDN)</a:t>
            </a:r>
            <a:endParaRPr sz="1700">
              <a:solidFill>
                <a:srgbClr val="37415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Roboto"/>
              <a:buChar char="●"/>
            </a:pPr>
            <a:r>
              <a:rPr lang="en" sz="1700">
                <a:solidFill>
                  <a:srgbClr val="37415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Use a query cache</a:t>
            </a:r>
            <a:endParaRPr sz="1700">
              <a:solidFill>
                <a:srgbClr val="37415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Roboto"/>
              <a:buChar char="●"/>
            </a:pPr>
            <a:r>
              <a:rPr lang="en" sz="1700">
                <a:solidFill>
                  <a:srgbClr val="37415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Monitor and optimize your PostgreSQL configuration</a:t>
            </a:r>
            <a:endParaRPr sz="1200">
              <a:solidFill>
                <a:srgbClr val="37415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0925" y="1228375"/>
            <a:ext cx="2965200" cy="25194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2" name="Google Shape;242;p31"/>
          <p:cNvGrpSpPr/>
          <p:nvPr/>
        </p:nvGrpSpPr>
        <p:grpSpPr>
          <a:xfrm>
            <a:off x="0" y="4703867"/>
            <a:ext cx="9144000" cy="448597"/>
            <a:chOff x="0" y="6274676"/>
            <a:chExt cx="12192000" cy="583200"/>
          </a:xfrm>
        </p:grpSpPr>
        <p:sp>
          <p:nvSpPr>
            <p:cNvPr id="243" name="Google Shape;243;p31"/>
            <p:cNvSpPr/>
            <p:nvPr/>
          </p:nvSpPr>
          <p:spPr>
            <a:xfrm>
              <a:off x="0" y="6274676"/>
              <a:ext cx="12192000" cy="583200"/>
            </a:xfrm>
            <a:prstGeom prst="rect">
              <a:avLst/>
            </a:prstGeom>
            <a:solidFill>
              <a:srgbClr val="1249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44" name="Google Shape;244;p3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710041" y="6455440"/>
              <a:ext cx="1282262" cy="24110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/>
          <p:nvPr>
            <p:ph type="title"/>
          </p:nvPr>
        </p:nvSpPr>
        <p:spPr>
          <a:xfrm>
            <a:off x="501775" y="418800"/>
            <a:ext cx="1830600" cy="5994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 fontScale="90000"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24899"/>
                </a:solidFill>
                <a:latin typeface="Calibri"/>
                <a:ea typeface="Calibri"/>
                <a:cs typeface="Calibri"/>
                <a:sym typeface="Calibri"/>
              </a:rPr>
              <a:t>About Me</a:t>
            </a:r>
            <a:endParaRPr b="1">
              <a:solidFill>
                <a:srgbClr val="006F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6"/>
          <p:cNvSpPr txBox="1"/>
          <p:nvPr>
            <p:ph idx="1" type="body"/>
          </p:nvPr>
        </p:nvSpPr>
        <p:spPr>
          <a:xfrm>
            <a:off x="623900" y="919972"/>
            <a:ext cx="7886700" cy="4098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27025" lvl="0" marL="457200" rtl="0" algn="l">
              <a:lnSpc>
                <a:spcPct val="115000"/>
              </a:lnSpc>
              <a:spcBef>
                <a:spcPts val="2900"/>
              </a:spcBef>
              <a:spcAft>
                <a:spcPts val="0"/>
              </a:spcAft>
              <a:buClr>
                <a:schemeClr val="dk1"/>
              </a:buClr>
              <a:buSzPts val="1550"/>
              <a:buFont typeface="Calibri"/>
              <a:buChar char="●"/>
            </a:pPr>
            <a:r>
              <a:rPr b="1" lang="en" sz="155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Name: Veerendra Pulapa</a:t>
            </a:r>
            <a:endParaRPr b="1" sz="155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270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0"/>
              <a:buFont typeface="Calibri"/>
              <a:buChar char="●"/>
            </a:pPr>
            <a:r>
              <a:rPr b="1" lang="en" sz="155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Current Position: Technical Consultant  at Ashnik</a:t>
            </a:r>
            <a:endParaRPr b="1" sz="155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270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0"/>
              <a:buFont typeface="Calibri"/>
              <a:buChar char="●"/>
            </a:pPr>
            <a:r>
              <a:rPr b="1" lang="en" sz="155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Education: Bachelor Degree, JNTUH</a:t>
            </a:r>
            <a:endParaRPr b="1" sz="155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270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0"/>
              <a:buFont typeface="Calibri"/>
              <a:buChar char="●"/>
            </a:pPr>
            <a:r>
              <a:rPr b="1" lang="en" sz="155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Relevant Experience:</a:t>
            </a:r>
            <a:endParaRPr b="1" sz="155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2702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0"/>
              <a:buFont typeface="Calibri"/>
              <a:buChar char="○"/>
            </a:pPr>
            <a:r>
              <a:rPr b="1" lang="en" sz="155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6+ years of experience in database administration and its implementation</a:t>
            </a:r>
            <a:endParaRPr b="1" sz="155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2702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0"/>
              <a:buFont typeface="Calibri"/>
              <a:buChar char="○"/>
            </a:pPr>
            <a:r>
              <a:rPr b="1" lang="en" sz="155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Proficient in SQL and NOSQL</a:t>
            </a:r>
            <a:endParaRPr b="1" sz="155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2702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0"/>
              <a:buFont typeface="Calibri"/>
              <a:buChar char="○"/>
            </a:pPr>
            <a:r>
              <a:rPr b="1" lang="en" sz="155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Expertise in database design, implementation, performance tuning  and optimization</a:t>
            </a:r>
            <a:endParaRPr b="1" sz="155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270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0"/>
              <a:buFont typeface="Calibri"/>
              <a:buChar char="●"/>
            </a:pPr>
            <a:r>
              <a:rPr b="1" lang="en" sz="155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Certifications: PostgreSQL &amp; YugaByte Certified Professional </a:t>
            </a:r>
            <a:endParaRPr b="1" sz="155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270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0"/>
              <a:buFont typeface="Calibri"/>
              <a:buChar char="●"/>
            </a:pPr>
            <a:r>
              <a:rPr b="1" lang="en" sz="155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Professional Achievements:</a:t>
            </a:r>
            <a:endParaRPr b="1" sz="155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2702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0"/>
              <a:buFont typeface="Calibri"/>
              <a:buChar char="○"/>
            </a:pPr>
            <a:r>
              <a:rPr b="1" lang="en" sz="155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Reduced database downtime by 50% through implementation of automated monitoring and alerting tools(My Postgres)</a:t>
            </a:r>
            <a:endParaRPr b="1" sz="155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2702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0"/>
              <a:buFont typeface="Calibri"/>
              <a:buChar char="○"/>
            </a:pPr>
            <a:r>
              <a:rPr b="1" lang="en" sz="155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Designed and implemented a disaster recovery plan that reduced data loss from hours to minutes in the event of a system failure</a:t>
            </a:r>
            <a:endParaRPr/>
          </a:p>
        </p:txBody>
      </p:sp>
      <p:pic>
        <p:nvPicPr>
          <p:cNvPr id="105" name="Google Shape;10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09717"/>
            <a:ext cx="371474" cy="489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/>
          <p:nvPr>
            <p:ph type="title"/>
          </p:nvPr>
        </p:nvSpPr>
        <p:spPr>
          <a:xfrm>
            <a:off x="501775" y="418800"/>
            <a:ext cx="1830600" cy="5994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 fontScale="90000"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24899"/>
                </a:solidFill>
                <a:latin typeface="Calibri"/>
                <a:ea typeface="Calibri"/>
                <a:cs typeface="Calibri"/>
                <a:sym typeface="Calibri"/>
              </a:rPr>
              <a:t>About us</a:t>
            </a:r>
            <a:endParaRPr b="1">
              <a:solidFill>
                <a:srgbClr val="006F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1" name="Google Shape;11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09717"/>
            <a:ext cx="371474" cy="489204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7"/>
          <p:cNvSpPr txBox="1"/>
          <p:nvPr/>
        </p:nvSpPr>
        <p:spPr>
          <a:xfrm>
            <a:off x="0" y="1319300"/>
            <a:ext cx="8843700" cy="26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050">
            <a:noAutofit/>
          </a:bodyPr>
          <a:lstStyle/>
          <a:p>
            <a:pPr indent="0" lvl="0" marL="8509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2E2E2E"/>
                </a:solidFill>
                <a:latin typeface="Calibri"/>
                <a:ea typeface="Calibri"/>
                <a:cs typeface="Calibri"/>
                <a:sym typeface="Calibri"/>
              </a:rPr>
              <a:t>A leading open source technology partner for the digital-first era</a:t>
            </a:r>
            <a:endParaRPr b="1" sz="1700">
              <a:solidFill>
                <a:srgbClr val="2E2E2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850900" marR="431800" rtl="0" algn="just">
              <a:lnSpc>
                <a:spcPct val="237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2E2E2E"/>
                </a:solidFill>
                <a:latin typeface="Calibri"/>
                <a:ea typeface="Calibri"/>
                <a:cs typeface="Calibri"/>
                <a:sym typeface="Calibri"/>
              </a:rPr>
              <a:t>Since inception in 2009, enabled over 200 leading enterprises across SE Asia &amp; India  Enabling the adoption of </a:t>
            </a:r>
            <a:r>
              <a:rPr b="1" i="1" lang="en" sz="1700">
                <a:solidFill>
                  <a:srgbClr val="2E2E2E"/>
                </a:solidFill>
                <a:latin typeface="Calibri"/>
                <a:ea typeface="Calibri"/>
                <a:cs typeface="Calibri"/>
                <a:sym typeface="Calibri"/>
              </a:rPr>
              <a:t>right-fit </a:t>
            </a:r>
            <a:r>
              <a:rPr b="1" lang="en" sz="1700">
                <a:solidFill>
                  <a:srgbClr val="2E2E2E"/>
                </a:solidFill>
                <a:latin typeface="Calibri"/>
                <a:ea typeface="Calibri"/>
                <a:cs typeface="Calibri"/>
                <a:sym typeface="Calibri"/>
              </a:rPr>
              <a:t>open source solution and technologies</a:t>
            </a:r>
            <a:endParaRPr b="1" sz="1700">
              <a:solidFill>
                <a:srgbClr val="2E2E2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850900" marR="0" rtl="0" algn="just">
              <a:lnSpc>
                <a:spcPct val="285909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2E2E2E"/>
                </a:solidFill>
                <a:latin typeface="Calibri"/>
                <a:ea typeface="Calibri"/>
                <a:cs typeface="Calibri"/>
                <a:sym typeface="Calibri"/>
              </a:rPr>
              <a:t>End-to-end digital transformation specialists - Consultation, Services, Support &amp; Training</a:t>
            </a:r>
            <a:endParaRPr b="1" sz="1700">
              <a:solidFill>
                <a:srgbClr val="2E2E2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850900" marR="0" rtl="0" algn="just">
              <a:lnSpc>
                <a:spcPct val="285909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2E2E2E"/>
                </a:solidFill>
                <a:latin typeface="Calibri"/>
                <a:ea typeface="Calibri"/>
                <a:cs typeface="Calibri"/>
                <a:sym typeface="Calibri"/>
              </a:rPr>
              <a:t>Cross industry experience in BFSI, Telco, Govt, Retail, E-commerce and more</a:t>
            </a:r>
            <a:endParaRPr b="1" sz="1700">
              <a:solidFill>
                <a:srgbClr val="2E2E2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" y="1319288"/>
            <a:ext cx="531413" cy="337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131" y="1825835"/>
            <a:ext cx="417170" cy="414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6314" y="2336389"/>
            <a:ext cx="458804" cy="460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2546" y="2961384"/>
            <a:ext cx="426339" cy="424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4899" y="3476457"/>
            <a:ext cx="441631" cy="44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/>
          <p:nvPr>
            <p:ph type="title"/>
          </p:nvPr>
        </p:nvSpPr>
        <p:spPr>
          <a:xfrm>
            <a:off x="233600" y="111427"/>
            <a:ext cx="7886700" cy="8085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What is Our Role?</a:t>
            </a:r>
            <a:endParaRPr b="1"/>
          </a:p>
        </p:txBody>
      </p:sp>
      <p:pic>
        <p:nvPicPr>
          <p:cNvPr id="123" name="Google Shape;123;p18"/>
          <p:cNvPicPr preferRelativeResize="0"/>
          <p:nvPr/>
        </p:nvPicPr>
        <p:blipFill rotWithShape="1">
          <a:blip r:embed="rId3">
            <a:alphaModFix/>
          </a:blip>
          <a:srcRect b="7439" l="0" r="0" t="25116"/>
          <a:stretch/>
        </p:blipFill>
        <p:spPr>
          <a:xfrm>
            <a:off x="0" y="1480600"/>
            <a:ext cx="9144000" cy="3662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Database Server</a:t>
            </a:r>
            <a:endParaRPr/>
          </a:p>
        </p:txBody>
      </p:sp>
      <p:sp>
        <p:nvSpPr>
          <p:cNvPr id="129" name="Google Shape;129;p19"/>
          <p:cNvSpPr txBox="1"/>
          <p:nvPr>
            <p:ph idx="1" type="body"/>
          </p:nvPr>
        </p:nvSpPr>
        <p:spPr>
          <a:xfrm>
            <a:off x="423375" y="1388250"/>
            <a:ext cx="3635400" cy="2772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i="1" lang="en" sz="1600">
                <a:latin typeface="Calibri"/>
                <a:ea typeface="Calibri"/>
                <a:cs typeface="Calibri"/>
                <a:sym typeface="Calibri"/>
              </a:rPr>
              <a:t>Dealing with </a:t>
            </a:r>
            <a:r>
              <a:rPr b="1" i="1" lang="en" sz="160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large amount</a:t>
            </a:r>
            <a:r>
              <a:rPr i="1" lang="en" sz="1600">
                <a:latin typeface="Calibri"/>
                <a:ea typeface="Calibri"/>
                <a:cs typeface="Calibri"/>
                <a:sym typeface="Calibri"/>
              </a:rPr>
              <a:t> of data.</a:t>
            </a:r>
            <a:endParaRPr i="1"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i="1" lang="en" sz="1600">
                <a:latin typeface="Calibri"/>
                <a:ea typeface="Calibri"/>
                <a:cs typeface="Calibri"/>
                <a:sym typeface="Calibri"/>
              </a:rPr>
              <a:t>Providing </a:t>
            </a:r>
            <a:r>
              <a:rPr b="1" i="1" lang="en" sz="160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concurrent access</a:t>
            </a:r>
            <a:r>
              <a:rPr i="1" lang="en" sz="1600">
                <a:latin typeface="Calibri"/>
                <a:ea typeface="Calibri"/>
                <a:cs typeface="Calibri"/>
                <a:sym typeface="Calibri"/>
              </a:rPr>
              <a:t> control.</a:t>
            </a:r>
            <a:endParaRPr i="1"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i="1" lang="en" sz="1600">
                <a:latin typeface="Calibri"/>
                <a:ea typeface="Calibri"/>
                <a:cs typeface="Calibri"/>
                <a:sym typeface="Calibri"/>
              </a:rPr>
              <a:t>Storing </a:t>
            </a:r>
            <a:r>
              <a:rPr b="1" i="1" lang="en" sz="160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applications </a:t>
            </a:r>
            <a:r>
              <a:rPr i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b="1" i="1" lang="en" sz="160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non-database files</a:t>
            </a:r>
            <a:r>
              <a:rPr i="1" lang="en" sz="1600">
                <a:latin typeface="Calibri"/>
                <a:ea typeface="Calibri"/>
                <a:cs typeface="Calibri"/>
                <a:sym typeface="Calibri"/>
              </a:rPr>
              <a:t>.</a:t>
            </a:r>
            <a:endParaRPr i="1"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i="1" lang="en" sz="1600">
                <a:latin typeface="Calibri"/>
                <a:ea typeface="Calibri"/>
                <a:cs typeface="Calibri"/>
                <a:sym typeface="Calibri"/>
              </a:rPr>
              <a:t>Central </a:t>
            </a:r>
            <a:r>
              <a:rPr b="1" i="1" lang="en" sz="160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management of data</a:t>
            </a:r>
            <a:endParaRPr b="1" i="1" sz="160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0" name="Google Shape;130;p19"/>
          <p:cNvGrpSpPr/>
          <p:nvPr/>
        </p:nvGrpSpPr>
        <p:grpSpPr>
          <a:xfrm>
            <a:off x="0" y="4703867"/>
            <a:ext cx="9144000" cy="448597"/>
            <a:chOff x="0" y="6274676"/>
            <a:chExt cx="12192000" cy="583200"/>
          </a:xfrm>
        </p:grpSpPr>
        <p:sp>
          <p:nvSpPr>
            <p:cNvPr id="131" name="Google Shape;131;p19"/>
            <p:cNvSpPr/>
            <p:nvPr/>
          </p:nvSpPr>
          <p:spPr>
            <a:xfrm>
              <a:off x="0" y="6274676"/>
              <a:ext cx="12192000" cy="583200"/>
            </a:xfrm>
            <a:prstGeom prst="rect">
              <a:avLst/>
            </a:prstGeom>
            <a:solidFill>
              <a:srgbClr val="1249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2" name="Google Shape;132;p1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710041" y="6455440"/>
              <a:ext cx="1282262" cy="24110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3" name="Google Shape;13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71375" y="1539255"/>
            <a:ext cx="4740701" cy="24708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Database Center Of A</a:t>
            </a:r>
            <a:r>
              <a:rPr lang="en"/>
              <a:t>ttention</a:t>
            </a:r>
            <a:r>
              <a:rPr lang="en"/>
              <a:t> </a:t>
            </a:r>
            <a:endParaRPr/>
          </a:p>
        </p:txBody>
      </p:sp>
      <p:sp>
        <p:nvSpPr>
          <p:cNvPr id="139" name="Google Shape;139;p20"/>
          <p:cNvSpPr txBox="1"/>
          <p:nvPr>
            <p:ph idx="1" type="body"/>
          </p:nvPr>
        </p:nvSpPr>
        <p:spPr>
          <a:xfrm>
            <a:off x="628650" y="1369225"/>
            <a:ext cx="6402600" cy="29463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</a:pPr>
            <a:r>
              <a:rPr lang="en" sz="1600"/>
              <a:t>Everyone always pointing at database First.</a:t>
            </a:r>
            <a:endParaRPr sz="1600"/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/>
              <a:t>(Apps crash, Apps slow, Apps not accessible).</a:t>
            </a:r>
            <a:endParaRPr sz="1600"/>
          </a:p>
          <a:p>
            <a:pPr indent="-3048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200"/>
              <a:buChar char="●"/>
            </a:pPr>
            <a:r>
              <a:rPr lang="en" sz="1600"/>
              <a:t>Database is vital object for the production availability.</a:t>
            </a:r>
            <a:endParaRPr sz="1600"/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600"/>
              <a:t>Data is the new gold.</a:t>
            </a:r>
            <a:endParaRPr sz="1600"/>
          </a:p>
        </p:txBody>
      </p:sp>
      <p:grpSp>
        <p:nvGrpSpPr>
          <p:cNvPr id="140" name="Google Shape;140;p20"/>
          <p:cNvGrpSpPr/>
          <p:nvPr/>
        </p:nvGrpSpPr>
        <p:grpSpPr>
          <a:xfrm>
            <a:off x="0" y="4703867"/>
            <a:ext cx="9144000" cy="448597"/>
            <a:chOff x="0" y="6274676"/>
            <a:chExt cx="12192000" cy="583200"/>
          </a:xfrm>
        </p:grpSpPr>
        <p:sp>
          <p:nvSpPr>
            <p:cNvPr id="141" name="Google Shape;141;p20"/>
            <p:cNvSpPr/>
            <p:nvPr/>
          </p:nvSpPr>
          <p:spPr>
            <a:xfrm>
              <a:off x="0" y="6274676"/>
              <a:ext cx="12192000" cy="583200"/>
            </a:xfrm>
            <a:prstGeom prst="rect">
              <a:avLst/>
            </a:prstGeom>
            <a:solidFill>
              <a:srgbClr val="1249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42" name="Google Shape;142;p2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710041" y="6455440"/>
              <a:ext cx="1282262" cy="24110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3" name="Google Shape;14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29146" y="2212950"/>
            <a:ext cx="1291975" cy="125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Maintain your database performance</a:t>
            </a:r>
            <a:endParaRPr/>
          </a:p>
        </p:txBody>
      </p:sp>
      <p:sp>
        <p:nvSpPr>
          <p:cNvPr id="149" name="Google Shape;149;p21"/>
          <p:cNvSpPr txBox="1"/>
          <p:nvPr>
            <p:ph idx="1" type="body"/>
          </p:nvPr>
        </p:nvSpPr>
        <p:spPr>
          <a:xfrm>
            <a:off x="628650" y="1268050"/>
            <a:ext cx="58779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Database maintenance is a highly neglected topic in daily PostgreSQL operation. </a:t>
            </a:r>
            <a:endParaRPr sz="16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Common understanding that database performance maintenance need to be done regularly and essentially. (only a few users are aware of the extra work that goes into it)</a:t>
            </a:r>
            <a:endParaRPr sz="16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" sz="16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Database maintenance works is rarely come out due to the lack of in-depth knowledge of SQL itself, and not able to carry out the tasks with efficient timelines.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0" name="Google Shape;150;p21"/>
          <p:cNvGrpSpPr/>
          <p:nvPr/>
        </p:nvGrpSpPr>
        <p:grpSpPr>
          <a:xfrm>
            <a:off x="0" y="4703867"/>
            <a:ext cx="9144000" cy="448597"/>
            <a:chOff x="0" y="6274676"/>
            <a:chExt cx="12192000" cy="583200"/>
          </a:xfrm>
        </p:grpSpPr>
        <p:sp>
          <p:nvSpPr>
            <p:cNvPr id="151" name="Google Shape;151;p21"/>
            <p:cNvSpPr/>
            <p:nvPr/>
          </p:nvSpPr>
          <p:spPr>
            <a:xfrm>
              <a:off x="0" y="6274676"/>
              <a:ext cx="12192000" cy="583200"/>
            </a:xfrm>
            <a:prstGeom prst="rect">
              <a:avLst/>
            </a:prstGeom>
            <a:solidFill>
              <a:srgbClr val="1249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52" name="Google Shape;152;p2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710041" y="6455440"/>
              <a:ext cx="1282262" cy="24110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3" name="Google Shape;15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32500" y="1748139"/>
            <a:ext cx="1647225" cy="164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2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Don’t Neglect  Routine Maintenance</a:t>
            </a:r>
            <a:endParaRPr/>
          </a:p>
        </p:txBody>
      </p:sp>
      <p:sp>
        <p:nvSpPr>
          <p:cNvPr id="159" name="Google Shape;159;p22"/>
          <p:cNvSpPr txBox="1"/>
          <p:nvPr>
            <p:ph idx="1" type="body"/>
          </p:nvPr>
        </p:nvSpPr>
        <p:spPr>
          <a:xfrm>
            <a:off x="628650" y="1369225"/>
            <a:ext cx="81801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14325" lvl="0" marL="45720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50"/>
              <a:buChar char="●"/>
            </a:pPr>
            <a:r>
              <a:rPr lang="en" sz="1350">
                <a:solidFill>
                  <a:schemeClr val="dk1"/>
                </a:solidFill>
                <a:highlight>
                  <a:srgbClr val="FFFFFF"/>
                </a:highlight>
              </a:rPr>
              <a:t>Vacuum in PostgreSQL to prevent dead tuple or wrap around situation.</a:t>
            </a:r>
            <a:endParaRPr sz="13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14325" lvl="0" marL="457200" rtl="0" algn="just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350"/>
              <a:buChar char="●"/>
            </a:pPr>
            <a:r>
              <a:rPr lang="en" sz="1350">
                <a:solidFill>
                  <a:schemeClr val="dk1"/>
                </a:solidFill>
                <a:highlight>
                  <a:srgbClr val="FFFFFF"/>
                </a:highlight>
              </a:rPr>
              <a:t>PostgreSQL Visibility and current statistic refresh.</a:t>
            </a:r>
            <a:endParaRPr sz="13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14325" lvl="0" marL="45720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50"/>
              <a:buChar char="●"/>
            </a:pPr>
            <a:r>
              <a:rPr lang="en" sz="1350">
                <a:solidFill>
                  <a:schemeClr val="dk1"/>
                </a:solidFill>
                <a:highlight>
                  <a:srgbClr val="FFFFFF"/>
                </a:highlight>
              </a:rPr>
              <a:t>Automatic </a:t>
            </a:r>
            <a:r>
              <a:rPr lang="en" sz="1350">
                <a:solidFill>
                  <a:schemeClr val="dk1"/>
                </a:solidFill>
                <a:highlight>
                  <a:srgbClr val="FFFFFF"/>
                </a:highlight>
              </a:rPr>
              <a:t>vacuum</a:t>
            </a:r>
            <a:r>
              <a:rPr lang="en" sz="1350">
                <a:solidFill>
                  <a:schemeClr val="dk1"/>
                </a:solidFill>
                <a:highlight>
                  <a:srgbClr val="FFFFFF"/>
                </a:highlight>
              </a:rPr>
              <a:t> and analyze Postgres.</a:t>
            </a:r>
            <a:endParaRPr sz="13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14325" lvl="0" marL="457200" rt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50"/>
              <a:buChar char="●"/>
            </a:pPr>
            <a:r>
              <a:rPr lang="en" sz="1350">
                <a:solidFill>
                  <a:schemeClr val="dk1"/>
                </a:solidFill>
                <a:highlight>
                  <a:srgbClr val="FFFFFF"/>
                </a:highlight>
              </a:rPr>
              <a:t>Reindexing index.</a:t>
            </a:r>
            <a:endParaRPr sz="13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14325" lvl="0" marL="457200" rtl="0" algn="just">
              <a:lnSpc>
                <a:spcPct val="15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350"/>
              <a:buChar char="●"/>
            </a:pPr>
            <a:r>
              <a:rPr lang="en" sz="1350">
                <a:solidFill>
                  <a:schemeClr val="dk1"/>
                </a:solidFill>
                <a:highlight>
                  <a:srgbClr val="FFFFFF"/>
                </a:highlight>
              </a:rPr>
              <a:t>Database Log monitoring</a:t>
            </a:r>
            <a:endParaRPr sz="13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5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grpSp>
        <p:nvGrpSpPr>
          <p:cNvPr id="160" name="Google Shape;160;p22"/>
          <p:cNvGrpSpPr/>
          <p:nvPr/>
        </p:nvGrpSpPr>
        <p:grpSpPr>
          <a:xfrm>
            <a:off x="0" y="4703867"/>
            <a:ext cx="9144000" cy="448597"/>
            <a:chOff x="0" y="6274676"/>
            <a:chExt cx="12192000" cy="583200"/>
          </a:xfrm>
        </p:grpSpPr>
        <p:sp>
          <p:nvSpPr>
            <p:cNvPr id="161" name="Google Shape;161;p22"/>
            <p:cNvSpPr/>
            <p:nvPr/>
          </p:nvSpPr>
          <p:spPr>
            <a:xfrm>
              <a:off x="0" y="6274676"/>
              <a:ext cx="12192000" cy="583200"/>
            </a:xfrm>
            <a:prstGeom prst="rect">
              <a:avLst/>
            </a:prstGeom>
            <a:solidFill>
              <a:srgbClr val="1249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62" name="Google Shape;162;p2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710041" y="6455440"/>
              <a:ext cx="1282262" cy="24110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"/>
          <p:cNvSpPr txBox="1"/>
          <p:nvPr>
            <p:ph type="title"/>
          </p:nvPr>
        </p:nvSpPr>
        <p:spPr>
          <a:xfrm>
            <a:off x="657800" y="1834219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Any other reason that </a:t>
            </a:r>
            <a:r>
              <a:rPr lang="en"/>
              <a:t>brings</a:t>
            </a:r>
            <a:r>
              <a:rPr lang="en"/>
              <a:t> down PostgreSQL performance?</a:t>
            </a:r>
            <a:endParaRPr/>
          </a:p>
        </p:txBody>
      </p:sp>
      <p:grpSp>
        <p:nvGrpSpPr>
          <p:cNvPr id="168" name="Google Shape;168;p23"/>
          <p:cNvGrpSpPr/>
          <p:nvPr/>
        </p:nvGrpSpPr>
        <p:grpSpPr>
          <a:xfrm>
            <a:off x="0" y="4703867"/>
            <a:ext cx="9144000" cy="448597"/>
            <a:chOff x="0" y="6274676"/>
            <a:chExt cx="12192000" cy="583200"/>
          </a:xfrm>
        </p:grpSpPr>
        <p:sp>
          <p:nvSpPr>
            <p:cNvPr id="169" name="Google Shape;169;p23"/>
            <p:cNvSpPr/>
            <p:nvPr/>
          </p:nvSpPr>
          <p:spPr>
            <a:xfrm>
              <a:off x="0" y="6274676"/>
              <a:ext cx="12192000" cy="583200"/>
            </a:xfrm>
            <a:prstGeom prst="rect">
              <a:avLst/>
            </a:prstGeom>
            <a:solidFill>
              <a:srgbClr val="1249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EAEAE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70" name="Google Shape;170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710041" y="6455440"/>
              <a:ext cx="1282262" cy="24110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